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4"/>
  </p:notesMasterIdLst>
  <p:sldIdLst>
    <p:sldId id="257" r:id="rId2"/>
    <p:sldId id="2432" r:id="rId3"/>
    <p:sldId id="309" r:id="rId4"/>
    <p:sldId id="2430" r:id="rId5"/>
    <p:sldId id="2429" r:id="rId6"/>
    <p:sldId id="2431" r:id="rId7"/>
    <p:sldId id="2434" r:id="rId8"/>
    <p:sldId id="2433" r:id="rId9"/>
    <p:sldId id="299" r:id="rId10"/>
    <p:sldId id="305" r:id="rId11"/>
    <p:sldId id="306" r:id="rId12"/>
    <p:sldId id="286" r:id="rId13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41C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285"/>
    <p:restoredTop sz="86395"/>
  </p:normalViewPr>
  <p:slideViewPr>
    <p:cSldViewPr snapToGrid="0" snapToObjects="1">
      <p:cViewPr varScale="1">
        <p:scale>
          <a:sx n="110" d="100"/>
          <a:sy n="110" d="100"/>
        </p:scale>
        <p:origin x="176" y="168"/>
      </p:cViewPr>
      <p:guideLst/>
    </p:cSldViewPr>
  </p:slideViewPr>
  <p:outlineViewPr>
    <p:cViewPr>
      <p:scale>
        <a:sx n="33" d="100"/>
        <a:sy n="33" d="100"/>
      </p:scale>
      <p:origin x="0" y="-1000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>
        <p:scale>
          <a:sx n="250" d="100"/>
          <a:sy n="250" d="100"/>
        </p:scale>
        <p:origin x="1000" y="14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CA1411-19B5-9641-954D-0E60F9150015}" type="datetimeFigureOut">
              <a:rPr lang="de-DE" smtClean="0"/>
              <a:t>15.04.25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8065A3-A18E-9E4B-BCD1-090D1A8E328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752845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C19078-CB6E-4620-9997-6CC9477DE6E5}" type="slidenum">
              <a:rPr lang="de-DE" smtClean="0"/>
              <a:pPr>
                <a:defRPr/>
              </a:pPr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228611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8065A3-A18E-9E4B-BCD1-090D1A8E3280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513967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Finanzielle Unterstützung: Wir sagen DANKE für jede Spende.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8065A3-A18E-9E4B-BCD1-090D1A8E3280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864022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8065A3-A18E-9E4B-BCD1-090D1A8E3280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62545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8065A3-A18E-9E4B-BCD1-090D1A8E3280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49111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de-DE" dirty="0"/>
              <a:t>Freiheit und Selbstbestimmung der Nation UND des einzelnen Menschen (z.B. in gesundheitsrelevanten Fragen)</a:t>
            </a:r>
          </a:p>
          <a:p>
            <a:pPr marL="171450" indent="-171450">
              <a:buFontTx/>
              <a:buChar char="-"/>
            </a:pPr>
            <a:r>
              <a:rPr lang="de-DE" dirty="0"/>
              <a:t>Traditionelle Werte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8065A3-A18E-9E4B-BCD1-090D1A8E3280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929970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4E8E22-DA19-134B-999D-FC79C61387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79002C8E-3C63-C86B-08C3-504B672BE9C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E351DC99-F346-946E-0981-344501FA55E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de-DE" dirty="0"/>
              <a:t>Neutral und unabhängig (keine „Weisungsempfänger fremder Interessen und Absichten“)</a:t>
            </a:r>
          </a:p>
          <a:p>
            <a:pPr marL="171450" indent="-171450">
              <a:buFontTx/>
              <a:buChar char="-"/>
            </a:pPr>
            <a:r>
              <a:rPr lang="de-DE" dirty="0"/>
              <a:t>Bestrebt, einen Querschnitt der Schweizer Bevölkerung zu vereinen/abzubilden</a:t>
            </a:r>
          </a:p>
          <a:p>
            <a:pPr marL="171450" indent="-171450">
              <a:buFontTx/>
              <a:buChar char="-"/>
            </a:pPr>
            <a:endParaRPr lang="de-DE" dirty="0"/>
          </a:p>
          <a:p>
            <a:pPr marL="171450" indent="-171450">
              <a:buFontTx/>
              <a:buChar char="-"/>
            </a:pPr>
            <a:r>
              <a:rPr lang="de-DE" dirty="0"/>
              <a:t>Organe </a:t>
            </a:r>
            <a:r>
              <a:rPr lang="de-DE" dirty="0" err="1"/>
              <a:t>gemäss</a:t>
            </a:r>
            <a:r>
              <a:rPr lang="de-DE" dirty="0"/>
              <a:t> Vereinsrecht  -  keine Namen nennen</a:t>
            </a:r>
          </a:p>
          <a:p>
            <a:pPr marL="171450" indent="-171450">
              <a:buFontTx/>
              <a:buChar char="-"/>
            </a:pPr>
            <a:r>
              <a:rPr lang="de-DE" dirty="0"/>
              <a:t>Vorstand</a:t>
            </a:r>
          </a:p>
          <a:p>
            <a:pPr marL="171450" indent="-171450">
              <a:buFontTx/>
              <a:buChar char="-"/>
            </a:pPr>
            <a:r>
              <a:rPr lang="de-DE" dirty="0"/>
              <a:t>Beirat (Gesundheitsökonomie, Medien, Wirtschaft, Marketing)</a:t>
            </a:r>
          </a:p>
          <a:p>
            <a:pPr marL="171450" indent="-171450">
              <a:buFontTx/>
              <a:buChar char="-"/>
            </a:pPr>
            <a:r>
              <a:rPr lang="de-DE" dirty="0"/>
              <a:t>Juristenteam, erfahrenes</a:t>
            </a:r>
          </a:p>
          <a:p>
            <a:pPr marL="171450" indent="-171450">
              <a:buFontTx/>
              <a:buChar char="-"/>
            </a:pPr>
            <a:r>
              <a:rPr lang="de-DE" dirty="0"/>
              <a:t>Strategisches Team</a:t>
            </a:r>
          </a:p>
          <a:p>
            <a:pPr marL="171450" indent="-171450">
              <a:buFontTx/>
              <a:buChar char="-"/>
            </a:pPr>
            <a:r>
              <a:rPr lang="de-DE" dirty="0"/>
              <a:t>Beizug weiterer Persönlichkeiten – je nach Bedarf (Finanzmarktökonomie)</a:t>
            </a:r>
          </a:p>
          <a:p>
            <a:pPr marL="171450" indent="-171450">
              <a:buFontTx/>
              <a:buChar char="-"/>
            </a:pPr>
            <a:endParaRPr lang="de-DE" dirty="0"/>
          </a:p>
          <a:p>
            <a:pPr marL="171450" indent="-171450">
              <a:buFontTx/>
              <a:buChar char="-"/>
            </a:pPr>
            <a:r>
              <a:rPr lang="de-DE" dirty="0"/>
              <a:t>!  Fachexpertise für Wahrnehmung im </a:t>
            </a:r>
            <a:r>
              <a:rPr lang="de-DE" dirty="0" err="1"/>
              <a:t>Aussen</a:t>
            </a:r>
            <a:r>
              <a:rPr lang="de-DE" dirty="0"/>
              <a:t> von entscheidender Bedeutung: in der Bevölkerung, in der Politik, in den Behörden</a:t>
            </a:r>
          </a:p>
          <a:p>
            <a:pPr marL="171450" indent="-171450">
              <a:buFontTx/>
              <a:buChar char="-"/>
            </a:pP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E79FDE2-B026-3A5E-12D8-009275F82DD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8065A3-A18E-9E4B-BCD1-090D1A8E3280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481438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491FCC-01C9-3399-BC21-BFBF8541D4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B45EDD5C-470D-06A5-9395-19D15BD81E4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60D953B5-064F-7AF2-DB75-2F23520F48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4438650"/>
          </a:xfrm>
        </p:spPr>
        <p:txBody>
          <a:bodyPr/>
          <a:lstStyle/>
          <a:p>
            <a:pPr marL="171450" indent="-171450">
              <a:buFontTx/>
              <a:buChar char="-"/>
            </a:pPr>
            <a:r>
              <a:rPr lang="de-DE" sz="1050" dirty="0"/>
              <a:t>Zeitlich -&gt; 1. </a:t>
            </a:r>
            <a:r>
              <a:rPr lang="de-DE" sz="1050" dirty="0" err="1"/>
              <a:t>EpG</a:t>
            </a:r>
            <a:r>
              <a:rPr lang="de-DE" sz="1050" dirty="0"/>
              <a:t>  /  2. PV+IGV -&gt; IGV  //  Fokus: Bürger - Politik</a:t>
            </a:r>
          </a:p>
          <a:p>
            <a:pPr marL="171450" indent="-171450">
              <a:buFontTx/>
              <a:buChar char="-"/>
            </a:pPr>
            <a:r>
              <a:rPr lang="de-DE" sz="1050" dirty="0"/>
              <a:t>Teilrevision </a:t>
            </a:r>
            <a:r>
              <a:rPr lang="de-DE" sz="1050" dirty="0" err="1"/>
              <a:t>EpG</a:t>
            </a:r>
            <a:r>
              <a:rPr lang="de-DE" sz="1050" dirty="0"/>
              <a:t>: </a:t>
            </a:r>
            <a:br>
              <a:rPr lang="de-DE" sz="1050" dirty="0"/>
            </a:br>
            <a:r>
              <a:rPr lang="de-DE" sz="1050" dirty="0"/>
              <a:t>Bund: Sommer 2020 (!) Auftrag zur Revision </a:t>
            </a:r>
            <a:r>
              <a:rPr lang="de-DE" sz="1050" dirty="0" err="1"/>
              <a:t>EpG</a:t>
            </a:r>
            <a:r>
              <a:rPr lang="de-DE" sz="1050" dirty="0"/>
              <a:t> (Fokus auf „Aufarbeitung der Covid-19-Epidemie, auf </a:t>
            </a:r>
            <a:r>
              <a:rPr lang="de-DE" sz="1050" dirty="0" err="1"/>
              <a:t>grosse</a:t>
            </a:r>
            <a:r>
              <a:rPr lang="de-DE" sz="1050" dirty="0"/>
              <a:t> gesundheitliche Herausforderungen“) / seit 2016 überführt </a:t>
            </a:r>
            <a:r>
              <a:rPr lang="de-DE" sz="1050" dirty="0" err="1"/>
              <a:t>EpG</a:t>
            </a:r>
            <a:r>
              <a:rPr lang="de-DE" sz="1050" dirty="0"/>
              <a:t> die IGV in nationales Recht -&gt; praktisch paralleler Prozess Revision IGV/</a:t>
            </a:r>
            <a:r>
              <a:rPr lang="de-DE" sz="1050" dirty="0" err="1"/>
              <a:t>EpG</a:t>
            </a:r>
            <a:br>
              <a:rPr lang="de-DE" sz="1050" dirty="0"/>
            </a:br>
            <a:r>
              <a:rPr lang="de-DE" sz="1050" dirty="0"/>
              <a:t>Vernehmlassungsverfahren Ende 2023 eröffnet (</a:t>
            </a:r>
            <a:r>
              <a:rPr lang="de-CH" sz="1050" dirty="0">
                <a:latin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de-CH" sz="10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oll Aufschluss darüber geben, ob Projekt des Bundes «sachlich richtig, in der Praxis vollstreckbar und akzeptiert ist» =&gt; ist G-Entwurf mehrheitsfähig oder könnte Referendum ergriffen werden und falls ja, aus welchen Gründen =&gt; ev. Anpassung G-Entwurf)</a:t>
            </a:r>
            <a:br>
              <a:rPr lang="de-CH" sz="10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e-CH" sz="10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Aktive Beteiligung der Bürger =&gt; ABF stellte Vorlagen für VA auf Webseite zur Verfügung (in allen 3 Amtssprachen) =&gt; bis 22.3.2024 rund 600 VA BAG eingereicht! =&gt; grosses Bedürfnis nach Mitsprache!</a:t>
            </a:r>
          </a:p>
          <a:p>
            <a:pPr marL="171450" indent="-171450">
              <a:buFontTx/>
              <a:buChar char="-"/>
            </a:pPr>
            <a:endParaRPr lang="de-CH" sz="1050" dirty="0">
              <a:effectLst/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>
              <a:buFontTx/>
              <a:buChar char="-"/>
            </a:pPr>
            <a:r>
              <a:rPr lang="de-CH" sz="1050" dirty="0"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Rechtsgutachten Prof. Dr. Isabelle </a:t>
            </a:r>
            <a:r>
              <a:rPr lang="de-CH" sz="1050" dirty="0" err="1"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Häner</a:t>
            </a:r>
            <a:r>
              <a:rPr lang="de-CH" sz="1050" dirty="0"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: zu Risiken des WHO-Pandemievertrages und der IGV-Änderungen, = solide Grundlage für unsere politische Arbeit</a:t>
            </a:r>
            <a:br>
              <a:rPr lang="de-CH" sz="1050" dirty="0"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e-CH" sz="1050" dirty="0"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Fazit: siehe sep</a:t>
            </a:r>
            <a:r>
              <a:rPr lang="de-CH" sz="1050" dirty="0">
                <a:latin typeface="Calibri" panose="020F0502020204030204" pitchFamily="34" charset="0"/>
                <a:cs typeface="Times New Roman" panose="02020603050405020304" pitchFamily="18" charset="0"/>
              </a:rPr>
              <a:t>arate Slides (3)</a:t>
            </a:r>
            <a:br>
              <a:rPr lang="de-CH" sz="1050" dirty="0"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e-CH" sz="1050" dirty="0"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5.2024: Zustellung an alle BR + Medienkonferenz (landesweite Medienkampagne, öffentliche Aufmerksamkeit)</a:t>
            </a:r>
          </a:p>
          <a:p>
            <a:pPr marL="171450" indent="-171450">
              <a:buFontTx/>
              <a:buChar char="-"/>
            </a:pPr>
            <a:endParaRPr lang="de-CH" sz="105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>
              <a:buFontTx/>
              <a:buChar char="-"/>
            </a:pPr>
            <a:r>
              <a:rPr lang="de-DE" sz="1050" dirty="0"/>
              <a:t>IGV: November 2024 Vernehmlassungsverfahren eröffnet / SN bis 27.2.2025 / verschiedene Vorlagen / über 170 VA bei ABF eingegangen (Monitoring)</a:t>
            </a:r>
            <a:br>
              <a:rPr lang="de-DE" sz="1050" dirty="0"/>
            </a:br>
            <a:r>
              <a:rPr lang="de-DE" sz="1050" dirty="0"/>
              <a:t>Obwohl Vertragstext bereits am 1.6.2024 bekannt: Vernehmlassungsverfahren erst im November 2024 eröffnet  /  Vernehmlassung eher ungewöhnlich, da am Vertragstext keine Änderungen -&gt; Grund? Feigenblatt, um demokratischen Anschein zu wahren?</a:t>
            </a:r>
          </a:p>
          <a:p>
            <a:pPr marL="171450" indent="-171450">
              <a:buFontTx/>
              <a:buChar char="-"/>
            </a:pPr>
            <a:endParaRPr lang="de-DE" sz="1050" dirty="0"/>
          </a:p>
          <a:p>
            <a:pPr marL="171450" indent="-171450">
              <a:buFontTx/>
              <a:buChar char="-"/>
            </a:pPr>
            <a:endParaRPr lang="de-DE" sz="1050" dirty="0"/>
          </a:p>
          <a:p>
            <a:endParaRPr lang="de-DE" sz="1050" dirty="0"/>
          </a:p>
          <a:p>
            <a:endParaRPr lang="de-DE" sz="1050" dirty="0"/>
          </a:p>
          <a:p>
            <a:endParaRPr lang="de-DE" sz="1050" dirty="0"/>
          </a:p>
          <a:p>
            <a:endParaRPr lang="de-DE" sz="1050" dirty="0"/>
          </a:p>
          <a:p>
            <a:endParaRPr lang="de-DE" sz="1050" dirty="0"/>
          </a:p>
          <a:p>
            <a:pPr marL="171450" indent="-171450">
              <a:buFontTx/>
              <a:buChar char="-"/>
            </a:pPr>
            <a:r>
              <a:rPr lang="de-DE" sz="1050" dirty="0"/>
              <a:t>Aktion Briefe an Politiker: Aktiv werden + Politiker angehen -&gt; Briefvorlagen, um Ansprache zu erleichtern (Word/</a:t>
            </a:r>
            <a:r>
              <a:rPr lang="de-DE" sz="1050" dirty="0" err="1"/>
              <a:t>pdf</a:t>
            </a:r>
            <a:r>
              <a:rPr lang="de-DE" sz="1050" dirty="0"/>
              <a:t>, Adressen) / alle 3 politischen Ebenen / </a:t>
            </a:r>
            <a:r>
              <a:rPr lang="de-DE" sz="1050" dirty="0" err="1"/>
              <a:t>grosses</a:t>
            </a:r>
            <a:r>
              <a:rPr lang="de-DE" sz="1050" dirty="0"/>
              <a:t> Interesse, Briefe rege genutzt / Anpassungen je nach politischer Entwicklung / RM: direkte Gespräch oder zu Sitzungen innerhalb Partei</a:t>
            </a:r>
          </a:p>
          <a:p>
            <a:pPr marL="171450" indent="-171450">
              <a:buFontTx/>
              <a:buChar char="-"/>
            </a:pPr>
            <a:endParaRPr lang="de-DE" sz="1050" dirty="0"/>
          </a:p>
          <a:p>
            <a:pPr marL="171450" indent="-171450">
              <a:buFontTx/>
              <a:buChar char="-"/>
            </a:pPr>
            <a:r>
              <a:rPr lang="de-DE" sz="1050" dirty="0"/>
              <a:t>Online-Petition „Keine Änderung der IGV“: 2 Wellen, um Widerstand gegen IGV-Änderungen zu mobilisieren: </a:t>
            </a:r>
            <a:br>
              <a:rPr lang="de-DE" sz="1050" dirty="0"/>
            </a:br>
            <a:r>
              <a:rPr lang="de-DE" sz="1050" dirty="0"/>
              <a:t>Juni bis August 2024: 10‘500 Unterschriften</a:t>
            </a:r>
            <a:br>
              <a:rPr lang="de-DE" sz="1050" dirty="0"/>
            </a:br>
            <a:r>
              <a:rPr lang="de-DE" sz="1050" dirty="0"/>
              <a:t>November 2024 bis 1. Juni 2025: Zusammenarbeit mit Bürgerrechtsbewegungen, Parteien und politischen Gruppen -&gt; Gründung “IG </a:t>
            </a:r>
            <a:r>
              <a:rPr lang="de-DE" sz="1050" dirty="0" err="1"/>
              <a:t>Opting</a:t>
            </a:r>
            <a:r>
              <a:rPr lang="de-DE" sz="1050" dirty="0"/>
              <a:t>-out IGV“  /  in 3 Amtssprachen  /  aktuell: 33‘000 Unterschriften – Ziel: 50‘000  /  „Jede Person, unabhängig von Alter, Staatsangehörigkeit und Wohnort, kann die Petition unterschreiben.“ Also auch SIE!</a:t>
            </a:r>
          </a:p>
          <a:p>
            <a:endParaRPr lang="de-DE" sz="1050" dirty="0"/>
          </a:p>
          <a:p>
            <a:pPr marL="171450" indent="-171450">
              <a:buFontTx/>
              <a:buChar char="-"/>
            </a:pPr>
            <a:r>
              <a:rPr lang="de-CH" sz="1050" dirty="0"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Delegiertentreffen der Bürgerrechtsbewegung: Seit über einem Jahr, alle 2-3 Monate: Bündelung der Kräfte / gemeinsames Erarbeiten von Strategien =&gt; starke und nachhaltige Plattform für Austausch und Abstimmung</a:t>
            </a:r>
          </a:p>
          <a:p>
            <a:pPr marL="171450" indent="-171450">
              <a:buFontTx/>
              <a:buChar char="-"/>
            </a:pPr>
            <a:endParaRPr lang="de-CH" sz="105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>
              <a:buFontTx/>
              <a:buChar char="-"/>
            </a:pPr>
            <a:r>
              <a:rPr lang="de-CH" sz="1050" dirty="0"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Politische Vernetzung– und Aufklärungsarbeit: «Runder Tisch Politik» -&gt; Gespräche mit Politikern auf kantonaler und nationaler Ebene =&gt; Vorstösse im Bundesparlament (NR/SR) zu </a:t>
            </a:r>
            <a:r>
              <a:rPr lang="de-CH" sz="1050" dirty="0" err="1"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Opt</a:t>
            </a:r>
            <a:r>
              <a:rPr lang="de-CH" sz="1050" dirty="0"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-out IGV / Standesinitiativen in den Kantonen dito / Volksauftrag dito  //  ABF erarbeitet Vorstösse/Reden/Vorträge, liefert Infomaterial, spricht mit Politikern, koordiniert…: Zugang zum Bundeshaus (Wandelhalle): Lobbyarbeit im Parlament, d</a:t>
            </a:r>
            <a:r>
              <a:rPr lang="de-CH" sz="1050" dirty="0">
                <a:latin typeface="Calibri" panose="020F0502020204030204" pitchFamily="34" charset="0"/>
                <a:cs typeface="Times New Roman" panose="02020603050405020304" pitchFamily="18" charset="0"/>
              </a:rPr>
              <a:t>.h. strategische Planung als auch Umsetzung konkreter politischer Massnahmen</a:t>
            </a:r>
            <a:r>
              <a:rPr lang="de-CH" sz="1050" dirty="0"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 -&gt; siehe Frühlingssession in Bern auf unseren SM-Kanälen //  «Runder Tisch Wirtschaft» -&gt; Vertreter von KMU, Verbänden und anderen wirtschaftlichen Akteuren: Beleuchtung der IGV-Auswirkungen auf Wirtschaft  /  AG entstanden</a:t>
            </a:r>
          </a:p>
          <a:p>
            <a:pPr marL="171450" indent="-171450">
              <a:buFontTx/>
              <a:buChar char="-"/>
            </a:pPr>
            <a:endParaRPr lang="de-CH" sz="105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>
              <a:buFontTx/>
              <a:buChar char="-"/>
            </a:pPr>
            <a:endParaRPr lang="de-CH" sz="1050" dirty="0">
              <a:effectLst/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>
              <a:buFontTx/>
              <a:buChar char="-"/>
            </a:pPr>
            <a:endParaRPr lang="de-CH" sz="1050" dirty="0">
              <a:effectLst/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>
              <a:buFontTx/>
              <a:buChar char="-"/>
            </a:pPr>
            <a:endParaRPr lang="de-DE" sz="105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75C4B48-EEE3-596B-62A5-25AF825F096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8065A3-A18E-9E4B-BCD1-090D1A8E3280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119858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F0E807-A259-FA8A-E0EE-8F5D681DB4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5D8828DF-3AF5-BEE3-83CD-FE501D2F1E3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17C7A5AB-CB46-726A-A5DF-23893C5EDE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4464050"/>
          </a:xfrm>
        </p:spPr>
        <p:txBody>
          <a:bodyPr/>
          <a:lstStyle/>
          <a:p>
            <a:pPr marL="171450" indent="-171450">
              <a:buFontTx/>
              <a:buChar char="-"/>
            </a:pPr>
            <a:r>
              <a:rPr lang="de-DE" dirty="0"/>
              <a:t>NEWS!: aktuelle Informationen rund um die Themenbereiche IGV / </a:t>
            </a:r>
            <a:r>
              <a:rPr lang="de-DE" dirty="0" err="1"/>
              <a:t>EpG</a:t>
            </a:r>
            <a:r>
              <a:rPr lang="de-DE" dirty="0"/>
              <a:t> / PV / WHO / „</a:t>
            </a:r>
            <a:r>
              <a:rPr lang="de-DE" dirty="0" err="1"/>
              <a:t>One</a:t>
            </a:r>
            <a:r>
              <a:rPr lang="de-DE" dirty="0"/>
              <a:t> Health“ etc.</a:t>
            </a:r>
            <a:br>
              <a:rPr lang="de-DE" dirty="0"/>
            </a:br>
            <a:r>
              <a:rPr lang="de-DE" dirty="0"/>
              <a:t>Nicht nur Bürger, sondern auch Fachleute und Journalisten mit fundierten Infos versorgen – unsere Texte: national und international aufgegriffen und verbreitet</a:t>
            </a:r>
          </a:p>
          <a:p>
            <a:pPr marL="171450" indent="-171450">
              <a:buFontTx/>
              <a:buChar char="-"/>
            </a:pPr>
            <a:endParaRPr lang="de-DE" dirty="0"/>
          </a:p>
          <a:p>
            <a:pPr marL="171450" indent="-171450">
              <a:buFontTx/>
              <a:buChar char="-"/>
            </a:pPr>
            <a:r>
              <a:rPr lang="de-DE" dirty="0"/>
              <a:t>Hintergrundwissen: vertiefte Informationen und Abhandlungen; G-Texte resp. Vertrags-Texte, Unterlagen der Behörden, politische </a:t>
            </a:r>
            <a:r>
              <a:rPr lang="de-DE" dirty="0" err="1"/>
              <a:t>Vorstösse</a:t>
            </a:r>
            <a:r>
              <a:rPr lang="de-DE" dirty="0"/>
              <a:t>, VA</a:t>
            </a:r>
            <a:br>
              <a:rPr lang="de-DE" dirty="0"/>
            </a:br>
            <a:r>
              <a:rPr lang="de-DE" dirty="0"/>
              <a:t>Themen: IGV und </a:t>
            </a:r>
            <a:r>
              <a:rPr lang="de-DE" dirty="0" err="1"/>
              <a:t>Opting</a:t>
            </a:r>
            <a:r>
              <a:rPr lang="de-DE" dirty="0"/>
              <a:t>-out  //  Revision </a:t>
            </a:r>
            <a:r>
              <a:rPr lang="de-DE" dirty="0" err="1"/>
              <a:t>EpG</a:t>
            </a:r>
            <a:r>
              <a:rPr lang="de-DE" dirty="0"/>
              <a:t>  //  WHO und Pandemievertrag  //  UN – </a:t>
            </a:r>
            <a:r>
              <a:rPr lang="de-DE" dirty="0" err="1"/>
              <a:t>One</a:t>
            </a:r>
            <a:r>
              <a:rPr lang="de-DE" dirty="0"/>
              <a:t> Health, Zukunftspakt, Weltklimakonferenz</a:t>
            </a:r>
          </a:p>
          <a:p>
            <a:pPr marL="171450" indent="-171450">
              <a:buFontTx/>
              <a:buChar char="-"/>
            </a:pPr>
            <a:endParaRPr lang="de-DE" dirty="0"/>
          </a:p>
          <a:p>
            <a:pPr marL="171450" indent="-171450">
              <a:buFontTx/>
              <a:buChar char="-"/>
            </a:pPr>
            <a:r>
              <a:rPr lang="de-DE" dirty="0"/>
              <a:t>SM: </a:t>
            </a:r>
            <a:r>
              <a:rPr lang="de-DE" dirty="0" err="1"/>
              <a:t>Telegram</a:t>
            </a:r>
            <a:r>
              <a:rPr lang="de-DE" dirty="0"/>
              <a:t> / X / Facebook / </a:t>
            </a:r>
            <a:r>
              <a:rPr lang="de-DE" dirty="0" err="1"/>
              <a:t>Youtube</a:t>
            </a:r>
            <a:r>
              <a:rPr lang="de-DE" dirty="0"/>
              <a:t>, Versand eines NL mit aktuellen Informationen -&gt; </a:t>
            </a:r>
            <a:r>
              <a:rPr lang="de-DE" dirty="0" err="1"/>
              <a:t>regelmässige</a:t>
            </a:r>
            <a:r>
              <a:rPr lang="de-DE" dirty="0"/>
              <a:t> Updates stellen sicher, dass unsere Unterstützer gut informiert bleiben</a:t>
            </a:r>
          </a:p>
          <a:p>
            <a:pPr marL="171450" indent="-171450">
              <a:buFontTx/>
              <a:buChar char="-"/>
            </a:pPr>
            <a:endParaRPr lang="de-DE" dirty="0"/>
          </a:p>
          <a:p>
            <a:pPr marL="171450" indent="-171450">
              <a:buFontTx/>
              <a:buChar char="-"/>
            </a:pPr>
            <a:r>
              <a:rPr lang="de-DE" dirty="0"/>
              <a:t>Veranstaltungen: ABF nimmt an verschiedenen Veranstaltungen teil (z.B. Corona-Symposium in Bern, WHO-Symposium von Public Eye on Science), organisiert eigene Podiums-Veranstaltungen und ist mit Referaten zu Gast bei diversen Organisationen und in verschiedenen freien Medien  //  Videoaufnahmen</a:t>
            </a:r>
          </a:p>
          <a:p>
            <a:pPr marL="171450" indent="-171450">
              <a:buFontTx/>
              <a:buChar char="-"/>
            </a:pPr>
            <a:endParaRPr lang="de-DE" dirty="0"/>
          </a:p>
          <a:p>
            <a:pPr marL="171450" indent="-171450">
              <a:buFontTx/>
              <a:buChar char="-"/>
            </a:pPr>
            <a:r>
              <a:rPr lang="de-DE" dirty="0"/>
              <a:t>Kampagnen: über Aktionen wie VA, Briefe an Politiker, gezielte Platzierung von Artikeln in Mainstream-Medien, </a:t>
            </a:r>
            <a:r>
              <a:rPr lang="de-DE" dirty="0" err="1"/>
              <a:t>regelmässige</a:t>
            </a:r>
            <a:r>
              <a:rPr lang="de-DE" dirty="0"/>
              <a:t> Pressemitteilungen, Pressekonferenzen nach Bedarf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29E9379-5E94-9CBC-FF39-B11075863FA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8065A3-A18E-9E4B-BCD1-090D1A8E3280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426783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7BB559-0016-533A-8FD5-4ECBF76209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D20584DF-A1C5-A47E-4223-31DEFD26C0D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68A10A9A-64A4-C2FB-F96E-6CB5A9D940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4438650"/>
          </a:xfrm>
        </p:spPr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de-CH" sz="1400" b="0" i="0" u="none" strike="noStrike" dirty="0">
                <a:solidFill>
                  <a:srgbClr val="000000"/>
                </a:solidFill>
                <a:effectLst/>
                <a:latin typeface="-apple-system"/>
              </a:rPr>
              <a:t>Lagebeurteilungen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de-CH" sz="1400" b="0" i="0" u="none" strike="noStrike" dirty="0">
                <a:solidFill>
                  <a:srgbClr val="000000"/>
                </a:solidFill>
                <a:effectLst/>
                <a:latin typeface="-apple-system"/>
              </a:rPr>
              <a:t>Analyse politischer Ereignisse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de-CH" sz="1400" b="0" i="0" u="none" strike="noStrike" dirty="0">
                <a:solidFill>
                  <a:srgbClr val="000000"/>
                </a:solidFill>
                <a:effectLst/>
                <a:latin typeface="-apple-system"/>
              </a:rPr>
              <a:t>Psychologische Strategien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de-CH" sz="1400" b="0" i="0" u="none" strike="noStrike" dirty="0">
                <a:solidFill>
                  <a:srgbClr val="000000"/>
                </a:solidFill>
                <a:effectLst/>
                <a:latin typeface="-apple-system"/>
              </a:rPr>
              <a:t>Handlungsempfehlungen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de-CH" sz="1400" b="0" i="0" u="none" strike="noStrike" dirty="0">
                <a:solidFill>
                  <a:srgbClr val="000000"/>
                </a:solidFill>
                <a:effectLst/>
                <a:latin typeface="-apple-system"/>
              </a:rPr>
              <a:t>Kommunikationsstrategien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de-CH" sz="1400" b="0" i="0" u="none" strike="noStrike" dirty="0">
                <a:solidFill>
                  <a:srgbClr val="000000"/>
                </a:solidFill>
                <a:effectLst/>
                <a:latin typeface="-apple-system"/>
              </a:rPr>
              <a:t>Monitoring und Frühwarnsysteme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de-CH" sz="1400" b="0" i="0" u="none" strike="noStrike" dirty="0">
                <a:solidFill>
                  <a:srgbClr val="000000"/>
                </a:solidFill>
                <a:effectLst/>
                <a:latin typeface="-apple-system"/>
              </a:rPr>
              <a:t>Krisenmanagement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de-CH" sz="1400" b="0" i="0" u="none" strike="noStrike" dirty="0">
                <a:solidFill>
                  <a:srgbClr val="000000"/>
                </a:solidFill>
                <a:effectLst/>
                <a:latin typeface="-apple-system"/>
              </a:rPr>
              <a:t>Netzwerkarbeit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de-CH" sz="1400" b="0" i="0" u="none" strike="noStrike" dirty="0">
                <a:solidFill>
                  <a:srgbClr val="000000"/>
                </a:solidFill>
                <a:effectLst/>
                <a:latin typeface="-apple-system"/>
              </a:rPr>
              <a:t>Narrativgestaltung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de-CH" sz="1400" b="0" i="0" u="none" strike="noStrike" dirty="0">
                <a:solidFill>
                  <a:srgbClr val="000000"/>
                </a:solidFill>
                <a:effectLst/>
                <a:latin typeface="-apple-system"/>
              </a:rPr>
              <a:t>Oppositionsbeobachtung</a:t>
            </a:r>
          </a:p>
          <a:p>
            <a:pPr marL="171450" indent="-171450">
              <a:buFontTx/>
              <a:buChar char="-"/>
            </a:pPr>
            <a:endParaRPr lang="de-DE" sz="105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FEAA895-6F83-1704-1129-C13585C3B90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8065A3-A18E-9E4B-BCD1-090D1A8E3280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182765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3658E3-156B-D8A6-7580-21EECB27BD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61A4120D-F521-ECA5-3EE1-A5B10B4A49A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23FD5515-7B7F-D9FA-9673-8F14C4B516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4464050"/>
          </a:xfrm>
        </p:spPr>
        <p:txBody>
          <a:bodyPr/>
          <a:lstStyle/>
          <a:p>
            <a:pPr marL="171450" indent="-171450">
              <a:buFontTx/>
              <a:buChar char="-"/>
            </a:pP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8975A10-0A02-6483-0795-F072988B44C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8065A3-A18E-9E4B-BCD1-090D1A8E3280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69731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8065A3-A18E-9E4B-BCD1-090D1A8E3280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391049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590EA11-7D90-6146-9AF9-0E3161D230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9E57A677-E408-F44A-B82E-D482181C92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05D8B60-9BA6-4C4C-B4BF-47B7E1A7D6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3577F-AAE5-1C46-8CBD-2FF8262826CC}" type="datetime1">
              <a:rPr lang="de-CH" smtClean="0"/>
              <a:t>15.04.25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EF818E1-47B9-144D-99FD-1B9DBAAEF3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GGI-Initiative und Liste Petrovic - Wien 21.3.2025                             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3747F58-4AF1-6F4E-9E66-309EE239F5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2FC35-EE78-9F43-84D1-FE41990DC27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087591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62E90D-9D31-6246-9D9C-C47C75EF66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D92BA185-0EAF-C84D-AE23-14B0548123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DCEE6DA-0471-304F-85DA-1B3D8C484F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3F9F7-5ED4-6D46-A49E-AC3106CC499C}" type="datetime1">
              <a:rPr lang="de-CH" smtClean="0"/>
              <a:t>15.04.25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A767B06-C057-E042-9686-812AEEF47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GGI-Initiative und Liste Petrovic - Wien 21.3.2025                             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81D71BC-A0C0-7D49-A818-EAD10014D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2FC35-EE78-9F43-84D1-FE41990DC27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65343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5855103F-3849-FF44-87ED-C3B70C58161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EEA64056-7E8F-B842-A33C-F020871285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82A9501-0BD7-334C-AA68-8AE5106ED1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B3013-C886-4647-B1FF-31F902B9E2FC}" type="datetime1">
              <a:rPr lang="de-CH" smtClean="0"/>
              <a:t>15.04.25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420347B-4FD6-9E4A-B3E5-5FFFCE3813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GGI-Initiative und Liste Petrovic - Wien 21.3.2025                             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9D198F2-1926-4D4F-9FC8-5AD4D4A8A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2FC35-EE78-9F43-84D1-FE41990DC27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512492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7BA7E2-286C-544F-8360-C778038725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BE835EA-6713-FA43-8C04-DB222A5057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AE3874C-6D36-8D4B-AF6B-B98BD37306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6FD30-FA79-C745-AFCA-94BE2A075490}" type="datetime1">
              <a:rPr lang="de-CH" smtClean="0"/>
              <a:t>15.04.25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BD57CA4-ED00-3445-901B-EF20075AFA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GGI-Initiative und Liste Petrovic - Wien 21.3.2025                             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E32C2F7-9A37-4041-9649-5DC321F35D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2FC35-EE78-9F43-84D1-FE41990DC27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986936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80C5D4F-AEBC-4645-924C-080D795B0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3FDE516-9682-524D-8E46-E49AEDB0D3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E10E218-46B3-0C45-A23C-3A87375137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7A2CF-3451-484A-BC2A-993447065B4D}" type="datetime1">
              <a:rPr lang="de-CH" smtClean="0"/>
              <a:t>15.04.25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438D082-F436-274A-B003-33F2F93681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GGI-Initiative und Liste Petrovic - Wien 21.3.2025                             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349284E-3453-554F-9ABD-200DEBBCA7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2FC35-EE78-9F43-84D1-FE41990DC27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426750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D39B10F-4E85-E448-AEE2-7BB3788967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79CB291-9B7B-3647-A163-4BBB26520C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2132B12-56C1-DC4A-B275-0FA5D2937B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7E558BE-7E7E-C44E-B53F-AB197D62C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9832E-891E-4846-8440-C7A80862B36B}" type="datetime1">
              <a:rPr lang="de-CH" smtClean="0"/>
              <a:t>15.04.25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EA8D8C6C-1F0D-EB46-AE10-45D4AE60E2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GGI-Initiative und Liste Petrovic - Wien 21.3.2025                             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487B16E-8DF7-2348-9A0C-315429D6B7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2FC35-EE78-9F43-84D1-FE41990DC27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162139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7B5DC8C-4B04-6E4D-8094-F273160B34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A2E193A-D3ED-3B47-A22A-023B8D4DD3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A3FAA19A-DA0E-F846-A6E1-B1042927C5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DCEC8F39-DAE4-7B4E-AAA8-7D6EC45653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C81EDA73-B9AB-3140-A3D9-27D4831E4E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8438A711-298D-3C47-B278-DEAE600109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9E464-E03B-E445-A3AA-29F5B3D6A488}" type="datetime1">
              <a:rPr lang="de-CH" smtClean="0"/>
              <a:t>15.04.25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64B0C9FE-FD6A-1D44-A880-30FB1E156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GGI-Initiative und Liste Petrovic - Wien 21.3.2025                             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86206133-BA79-5042-92FC-D5DACEC872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2FC35-EE78-9F43-84D1-FE41990DC27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94127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A55F55B-F92F-9143-8720-70FA8A1B40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2DFAEF17-0E30-C242-B0A9-59A585822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3F986-F098-2247-91ED-64BC653BEB50}" type="datetime1">
              <a:rPr lang="de-CH" smtClean="0"/>
              <a:t>15.04.25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0700C7B4-0717-7640-82F5-7944220475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GGI-Initiative und Liste Petrovic - Wien 21.3.2025                             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CCBA491-AAFB-EB47-95C9-BAD9F4C9B8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2FC35-EE78-9F43-84D1-FE41990DC27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199653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D9DA2E6E-8053-1541-95AD-6B82E908D2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08915-B195-7742-BAC3-375D0DB8DB18}" type="datetime1">
              <a:rPr lang="de-CH" smtClean="0"/>
              <a:t>15.04.25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21FD0A0D-4EE1-B044-9C7B-8C10A442A0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GGI-Initiative und Liste Petrovic - Wien 21.3.2025                             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80AA956-14DD-0345-A2C4-48F860393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2FC35-EE78-9F43-84D1-FE41990DC27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18458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4510E12-A08D-D94E-AD24-50F5F27FAD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1DA796A-D19E-6241-95C5-25C1CFDB56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014B779-9535-8C40-AD63-BD5356DE4F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66AE65F-5B10-234B-AD9D-5FE98C9ED3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4B3BF-F44C-7744-87CD-71AC457C2039}" type="datetime1">
              <a:rPr lang="de-CH" smtClean="0"/>
              <a:t>15.04.25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5F43C3C0-EEF2-C746-A517-9F2D19696B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GGI-Initiative und Liste Petrovic - Wien 21.3.2025                             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77DAD1F3-BFCB-DE4C-B08C-CB4D552309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2FC35-EE78-9F43-84D1-FE41990DC27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34404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8000B0-5ED7-814D-8F43-39CCDB70F0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E44E9F66-32DF-8A43-8961-3D0F6A1AD0F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631AB289-2E76-904E-87A2-E75F7A1F78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903F8AD-99C5-FF40-80B9-36D9C1C937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88732-3EC7-C042-AEA6-00FE98ABDA83}" type="datetime1">
              <a:rPr lang="de-CH" smtClean="0"/>
              <a:t>15.04.25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7CAB0BE-43F7-F14E-9980-EE57311B70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GGI-Initiative und Liste Petrovic - Wien 21.3.2025                             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2FE3ED7E-B27F-1146-BCA9-7740A6B9BB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2FC35-EE78-9F43-84D1-FE41990DC27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778119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17A74A3B-C259-8743-9C5A-40E422D4D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D39DE24-DF2E-5A4E-8483-BA0D3ACD18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FDB4707-E27A-D143-92FA-9DB99620C8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F6D144-0CE8-A24D-A4A4-803AD13016F4}" type="datetime1">
              <a:rPr lang="de-CH" smtClean="0"/>
              <a:t>15.04.25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078C053-36DE-AE47-A97F-C854D7DB87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GGI-Initiative und Liste Petrovic - Wien 21.3.2025                             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F77E9CE-2B6C-9A4C-B6CA-14316EFCAE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52FC35-EE78-9F43-84D1-FE41990DC27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23253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bfschweiz.ch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209800" y="1628801"/>
            <a:ext cx="7772400" cy="2465404"/>
          </a:xfrm>
        </p:spPr>
        <p:txBody>
          <a:bodyPr anchor="t">
            <a:noAutofit/>
          </a:bodyPr>
          <a:lstStyle/>
          <a:p>
            <a:br>
              <a:rPr lang="de-CH" sz="3200" dirty="0">
                <a:latin typeface="Univers" panose="020B0503020202020204" pitchFamily="34" charset="0"/>
              </a:rPr>
            </a:br>
            <a:br>
              <a:rPr lang="de-CH" sz="3200" dirty="0">
                <a:latin typeface="Univers" panose="020B0503020202020204" pitchFamily="34" charset="0"/>
              </a:rPr>
            </a:br>
            <a:r>
              <a:rPr lang="de-CH" sz="3200" dirty="0">
                <a:latin typeface="Univers" panose="020B0503020202020204" pitchFamily="34" charset="0"/>
              </a:rPr>
              <a:t>Aktions</a:t>
            </a:r>
            <a:r>
              <a:rPr lang="de-CH" sz="3600" dirty="0">
                <a:latin typeface="Univers" panose="020B0503020202020204" pitchFamily="34" charset="0"/>
              </a:rPr>
              <a:t>bündnis freie Schweiz: </a:t>
            </a:r>
            <a:br>
              <a:rPr lang="de-CH" sz="3600" dirty="0">
                <a:latin typeface="Univers" panose="020B0503020202020204" pitchFamily="34" charset="0"/>
              </a:rPr>
            </a:br>
            <a:r>
              <a:rPr lang="de-CH" sz="3600" dirty="0">
                <a:latin typeface="Univers" panose="020B0503020202020204" pitchFamily="34" charset="0"/>
              </a:rPr>
              <a:t>Weshalb aktives Handeln</a:t>
            </a:r>
            <a:br>
              <a:rPr lang="de-CH" sz="3600" dirty="0">
                <a:latin typeface="Univers" panose="020B0503020202020204" pitchFamily="34" charset="0"/>
              </a:rPr>
            </a:br>
            <a:r>
              <a:rPr lang="de-CH" sz="3600" dirty="0">
                <a:latin typeface="Univers" panose="020B0503020202020204" pitchFamily="34" charset="0"/>
              </a:rPr>
              <a:t>so entscheidend ist.</a:t>
            </a:r>
            <a:br>
              <a:rPr lang="de-DE" sz="3600" dirty="0">
                <a:latin typeface="Univers" panose="020B0503020202020204" pitchFamily="34" charset="0"/>
              </a:rPr>
            </a:br>
            <a:br>
              <a:rPr lang="de-DE" sz="3200" dirty="0">
                <a:latin typeface="Univers" panose="020B0503020202020204" pitchFamily="34" charset="0"/>
              </a:rPr>
            </a:br>
            <a:endParaRPr lang="de-CH" sz="3200" dirty="0">
              <a:latin typeface="Univers" panose="020B0503020202020204" pitchFamily="34" charset="0"/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895600" y="4372941"/>
            <a:ext cx="6400800" cy="1498941"/>
          </a:xfrm>
        </p:spPr>
        <p:txBody>
          <a:bodyPr>
            <a:normAutofit fontScale="40000" lnSpcReduction="20000"/>
          </a:bodyPr>
          <a:lstStyle/>
          <a:p>
            <a:endParaRPr lang="de-DE" sz="2800" dirty="0">
              <a:latin typeface="Univers" panose="020B0503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de-DE" sz="6000" dirty="0">
                <a:latin typeface="Univers" panose="020B0503020202020204" pitchFamily="34" charset="0"/>
              </a:rPr>
              <a:t>Andrea Staubli</a:t>
            </a:r>
            <a:br>
              <a:rPr lang="de-DE" sz="6000" dirty="0">
                <a:latin typeface="Univers" panose="020B0503020202020204" pitchFamily="34" charset="0"/>
              </a:rPr>
            </a:br>
            <a:r>
              <a:rPr lang="de-DE" sz="6000" dirty="0">
                <a:latin typeface="Univers" panose="020B0503020202020204" pitchFamily="34" charset="0"/>
              </a:rPr>
              <a:t>Rechtsanwältin, Schweiz</a:t>
            </a:r>
            <a:br>
              <a:rPr lang="de-DE" sz="4000" dirty="0">
                <a:latin typeface="Univers" panose="020B0503020202020204" pitchFamily="34" charset="0"/>
              </a:rPr>
            </a:br>
            <a:endParaRPr lang="de-CH" sz="4000" dirty="0">
              <a:latin typeface="Univers" panose="020B0503020202020204" pitchFamily="34" charset="0"/>
            </a:endParaRPr>
          </a:p>
        </p:txBody>
      </p:sp>
      <p:pic>
        <p:nvPicPr>
          <p:cNvPr id="4" name="Grafik 3" descr="Ein Bild, das Text, Schrift, Logo, Symbol enthält.&#10;&#10;Automatisch generierte Beschreibung">
            <a:extLst>
              <a:ext uri="{FF2B5EF4-FFF2-40B4-BE49-F238E27FC236}">
                <a16:creationId xmlns:a16="http://schemas.microsoft.com/office/drawing/2014/main" id="{F45AB651-D927-5ABA-7B69-4022BBFE4E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03" y="123568"/>
            <a:ext cx="3239269" cy="181423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5703AA-C1C9-1546-B8EE-B0C436D4D3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4656" y="315911"/>
            <a:ext cx="4212772" cy="1509713"/>
          </a:xfrm>
        </p:spPr>
        <p:txBody>
          <a:bodyPr>
            <a:normAutofit fontScale="90000"/>
          </a:bodyPr>
          <a:lstStyle/>
          <a:p>
            <a:r>
              <a:rPr lang="de-DE" b="1" dirty="0">
                <a:solidFill>
                  <a:srgbClr val="E41C20"/>
                </a:solidFill>
                <a:latin typeface="Univers" panose="020B0503020202020204" pitchFamily="34" charset="0"/>
              </a:rPr>
              <a:t>Online Petition </a:t>
            </a:r>
            <a:r>
              <a:rPr lang="de-DE" b="1" dirty="0" err="1">
                <a:solidFill>
                  <a:srgbClr val="E41C20"/>
                </a:solidFill>
                <a:latin typeface="Univers" panose="020B0503020202020204" pitchFamily="34" charset="0"/>
              </a:rPr>
              <a:t>Opting</a:t>
            </a:r>
            <a:r>
              <a:rPr lang="de-DE" b="1" dirty="0">
                <a:solidFill>
                  <a:srgbClr val="E41C20"/>
                </a:solidFill>
                <a:latin typeface="Univers" panose="020B0503020202020204" pitchFamily="34" charset="0"/>
              </a:rPr>
              <a:t>-out IGV</a:t>
            </a:r>
          </a:p>
        </p:txBody>
      </p:sp>
      <p:pic>
        <p:nvPicPr>
          <p:cNvPr id="7" name="Inhaltsplatzhalter 6" descr="Ein Bild, das Muster, Grafiken, rot, Design enthält.&#10;&#10;Automatisch generierte Beschreibung">
            <a:extLst>
              <a:ext uri="{FF2B5EF4-FFF2-40B4-BE49-F238E27FC236}">
                <a16:creationId xmlns:a16="http://schemas.microsoft.com/office/drawing/2014/main" id="{5E9E7667-3B2D-F24D-92C2-552031DDDF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25373" y="1825624"/>
            <a:ext cx="4351338" cy="4351338"/>
          </a:xfrm>
        </p:spPr>
      </p:pic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0D10B6C-91B3-B549-9707-49CCFD99F8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GGI-Initiative und Liste Petrovic - Wien 21.3.2025                             </a:t>
            </a:r>
            <a:endParaRPr lang="de-DE" dirty="0"/>
          </a:p>
        </p:txBody>
      </p:sp>
      <p:pic>
        <p:nvPicPr>
          <p:cNvPr id="10" name="Grafik 9" descr="Ein Bild, das Muster, Rechteck, Quadrat, Screenshot enthält.&#10;&#10;Automatisch generierte Beschreibung">
            <a:extLst>
              <a:ext uri="{FF2B5EF4-FFF2-40B4-BE49-F238E27FC236}">
                <a16:creationId xmlns:a16="http://schemas.microsoft.com/office/drawing/2014/main" id="{22DC70FB-B90C-C246-A5F6-E60BFA2494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0401" y="1825624"/>
            <a:ext cx="4351337" cy="4351337"/>
          </a:xfrm>
          <a:prstGeom prst="rect">
            <a:avLst/>
          </a:prstGeom>
        </p:spPr>
      </p:pic>
      <p:sp>
        <p:nvSpPr>
          <p:cNvPr id="11" name="Titel 1">
            <a:extLst>
              <a:ext uri="{FF2B5EF4-FFF2-40B4-BE49-F238E27FC236}">
                <a16:creationId xmlns:a16="http://schemas.microsoft.com/office/drawing/2014/main" id="{E13A94F7-A5AF-D047-B7E4-3CF4105B5CB8}"/>
              </a:ext>
            </a:extLst>
          </p:cNvPr>
          <p:cNvSpPr txBox="1">
            <a:spLocks/>
          </p:cNvSpPr>
          <p:nvPr/>
        </p:nvSpPr>
        <p:spPr>
          <a:xfrm>
            <a:off x="6868544" y="315911"/>
            <a:ext cx="4212772" cy="15097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b="1" dirty="0">
                <a:solidFill>
                  <a:srgbClr val="E41C20"/>
                </a:solidFill>
                <a:latin typeface="Univers" panose="020B0503020202020204" pitchFamily="34" charset="0"/>
              </a:rPr>
              <a:t>Aktionen</a:t>
            </a:r>
            <a:br>
              <a:rPr lang="de-DE" b="1" dirty="0">
                <a:solidFill>
                  <a:srgbClr val="E41C20"/>
                </a:solidFill>
                <a:latin typeface="Univers" panose="020B0503020202020204" pitchFamily="34" charset="0"/>
              </a:rPr>
            </a:br>
            <a:r>
              <a:rPr lang="de-DE" b="1" dirty="0" err="1">
                <a:solidFill>
                  <a:srgbClr val="E41C20"/>
                </a:solidFill>
                <a:latin typeface="Univers" panose="020B0503020202020204" pitchFamily="34" charset="0"/>
              </a:rPr>
              <a:t>Opting</a:t>
            </a:r>
            <a:r>
              <a:rPr lang="de-DE" b="1" dirty="0">
                <a:solidFill>
                  <a:srgbClr val="E41C20"/>
                </a:solidFill>
                <a:latin typeface="Univers" panose="020B0503020202020204" pitchFamily="34" charset="0"/>
              </a:rPr>
              <a:t>-out IGV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D4161A0A-C807-0FBD-3A34-8CE3B4CD5C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2FC35-EE78-9F43-84D1-FE41990DC27B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738092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5703AA-C1C9-1546-B8EE-B0C436D4D3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609" y="679731"/>
            <a:ext cx="4533014" cy="373654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100" kern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Univers" panose="020B0503020202020204" pitchFamily="34" charset="0"/>
              </a:rPr>
              <a:t>Werden</a:t>
            </a:r>
            <a:r>
              <a:rPr lang="en-US" sz="51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Univers" panose="020B0503020202020204" pitchFamily="34" charset="0"/>
              </a:rPr>
              <a:t> Sie </a:t>
            </a:r>
            <a:r>
              <a:rPr lang="en-US" sz="5100" kern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Univers" panose="020B0503020202020204" pitchFamily="34" charset="0"/>
              </a:rPr>
              <a:t>Mitglied</a:t>
            </a:r>
            <a:r>
              <a:rPr lang="en-US" sz="51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Univers" panose="020B0503020202020204" pitchFamily="34" charset="0"/>
              </a:rPr>
              <a:t> </a:t>
            </a:r>
            <a:r>
              <a:rPr lang="en-US" sz="5100" kern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Univers" panose="020B0503020202020204" pitchFamily="34" charset="0"/>
              </a:rPr>
              <a:t>im</a:t>
            </a:r>
            <a:r>
              <a:rPr lang="en-US" sz="51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Univers" panose="020B0503020202020204" pitchFamily="34" charset="0"/>
              </a:rPr>
              <a:t> </a:t>
            </a:r>
            <a:r>
              <a:rPr lang="en-US" sz="5100" b="1" kern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Univers" panose="020B0503020202020204" pitchFamily="34" charset="0"/>
              </a:rPr>
              <a:t>Freundeskreis</a:t>
            </a:r>
            <a:r>
              <a:rPr lang="en-US" sz="5100" b="1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Univers" panose="020B0503020202020204" pitchFamily="34" charset="0"/>
              </a:rPr>
              <a:t> von ABF Schweiz</a:t>
            </a:r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E13A94F7-A5AF-D047-B7E4-3CF4105B5CB8}"/>
              </a:ext>
            </a:extLst>
          </p:cNvPr>
          <p:cNvSpPr txBox="1">
            <a:spLocks/>
          </p:cNvSpPr>
          <p:nvPr/>
        </p:nvSpPr>
        <p:spPr>
          <a:xfrm>
            <a:off x="599609" y="4685288"/>
            <a:ext cx="4171994" cy="10357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1000"/>
              </a:spcBef>
            </a:pPr>
            <a:r>
              <a:rPr lang="en-US" sz="2400" b="1" kern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Univers" panose="020B0503020202020204" pitchFamily="34" charset="0"/>
                <a:ea typeface="+mn-ea"/>
                <a:cs typeface="+mn-cs"/>
              </a:rPr>
              <a:t>Danke</a:t>
            </a:r>
            <a:r>
              <a:rPr lang="en-US" sz="2400" b="1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Univers" panose="020B0503020202020204" pitchFamily="34" charset="0"/>
                <a:ea typeface="+mn-ea"/>
                <a:cs typeface="+mn-cs"/>
              </a:rPr>
              <a:t> </a:t>
            </a:r>
            <a:r>
              <a:rPr lang="en-US" sz="2400" b="1" kern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Univers" panose="020B0503020202020204" pitchFamily="34" charset="0"/>
                <a:ea typeface="+mn-ea"/>
                <a:cs typeface="+mn-cs"/>
              </a:rPr>
              <a:t>für</a:t>
            </a:r>
            <a:r>
              <a:rPr lang="en-US" sz="2400" b="1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Univers" panose="020B0503020202020204" pitchFamily="34" charset="0"/>
                <a:ea typeface="+mn-ea"/>
                <a:cs typeface="+mn-cs"/>
              </a:rPr>
              <a:t> </a:t>
            </a:r>
            <a:r>
              <a:rPr lang="en-US" sz="2400" b="1" kern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Univers" panose="020B0503020202020204" pitchFamily="34" charset="0"/>
                <a:ea typeface="+mn-ea"/>
                <a:cs typeface="+mn-cs"/>
              </a:rPr>
              <a:t>Ihre</a:t>
            </a:r>
            <a:r>
              <a:rPr lang="en-US" sz="2400" b="1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Univers" panose="020B0503020202020204" pitchFamily="34" charset="0"/>
                <a:ea typeface="+mn-ea"/>
                <a:cs typeface="+mn-cs"/>
              </a:rPr>
              <a:t> </a:t>
            </a:r>
            <a:r>
              <a:rPr lang="en-US" sz="2400" b="1" kern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Univers" panose="020B0503020202020204" pitchFamily="34" charset="0"/>
                <a:ea typeface="+mn-ea"/>
                <a:cs typeface="+mn-cs"/>
              </a:rPr>
              <a:t>Spende</a:t>
            </a:r>
            <a:r>
              <a:rPr lang="en-US" sz="2400" b="1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Univers" panose="020B0503020202020204" pitchFamily="34" charset="0"/>
                <a:ea typeface="+mn-ea"/>
                <a:cs typeface="+mn-cs"/>
              </a:rPr>
              <a:t> an ABF Schweiz!</a:t>
            </a:r>
          </a:p>
        </p:txBody>
      </p:sp>
      <p:pic>
        <p:nvPicPr>
          <p:cNvPr id="9" name="Grafik 8" descr="Ein Bild, das Kreuzworträtsel, Quadrat, Muster, Text enthält.&#10;&#10;Automatisch generierte Beschreibung">
            <a:extLst>
              <a:ext uri="{FF2B5EF4-FFF2-40B4-BE49-F238E27FC236}">
                <a16:creationId xmlns:a16="http://schemas.microsoft.com/office/drawing/2014/main" id="{FD94750E-1EE5-524F-B105-5366D485FA9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1" b="1"/>
          <a:stretch/>
        </p:blipFill>
        <p:spPr>
          <a:xfrm>
            <a:off x="5640572" y="569297"/>
            <a:ext cx="5608830" cy="5608830"/>
          </a:xfrm>
          <a:prstGeom prst="rect">
            <a:avLst/>
          </a:prstGeom>
        </p:spPr>
      </p:pic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4E217132-0A53-8784-DDAD-6F6961DF7C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GGI-Initiative und Liste Petrovic - Wien 21.3.2025                             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99E4424-CD87-A7BC-BB88-E604A8E152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2FC35-EE78-9F43-84D1-FE41990DC27B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30763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Ein Bild, das Natur, Wolke, Schnee, Berg enthält.&#10;&#10;Automatisch generierte Beschreibung">
            <a:extLst>
              <a:ext uri="{FF2B5EF4-FFF2-40B4-BE49-F238E27FC236}">
                <a16:creationId xmlns:a16="http://schemas.microsoft.com/office/drawing/2014/main" id="{6663F2E3-7B19-AE46-9AAB-C6FF7566DB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5741" y="0"/>
            <a:ext cx="12307741" cy="6926323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0A98B69-E52E-234B-BB7D-B9CA9EBABE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2648" y="3463161"/>
            <a:ext cx="6776034" cy="2329025"/>
          </a:xfrm>
          <a:noFill/>
        </p:spPr>
        <p:txBody>
          <a:bodyPr vert="horz" lIns="91440" tIns="45720" rIns="91440" bIns="45720" rtlCol="0">
            <a:normAutofit fontScale="90000"/>
          </a:bodyPr>
          <a:lstStyle/>
          <a:p>
            <a:pPr algn="l"/>
            <a:r>
              <a:rPr lang="en-US" sz="5400" b="1" dirty="0" err="1">
                <a:solidFill>
                  <a:srgbClr val="C00000"/>
                </a:solidFill>
                <a:latin typeface="Univers" panose="020B0503020202020204" pitchFamily="34" charset="0"/>
              </a:rPr>
              <a:t>Wir</a:t>
            </a:r>
            <a:r>
              <a:rPr lang="en-US" sz="5400" b="1" dirty="0">
                <a:solidFill>
                  <a:srgbClr val="C00000"/>
                </a:solidFill>
                <a:latin typeface="Univers" panose="020B0503020202020204" pitchFamily="34" charset="0"/>
              </a:rPr>
              <a:t> </a:t>
            </a:r>
            <a:r>
              <a:rPr lang="en-US" sz="5400" b="1" dirty="0" err="1">
                <a:solidFill>
                  <a:srgbClr val="C00000"/>
                </a:solidFill>
                <a:latin typeface="Univers" panose="020B0503020202020204" pitchFamily="34" charset="0"/>
              </a:rPr>
              <a:t>handeln</a:t>
            </a:r>
            <a:r>
              <a:rPr lang="en-US" sz="5400" b="1" dirty="0">
                <a:solidFill>
                  <a:srgbClr val="C00000"/>
                </a:solidFill>
                <a:latin typeface="Univers" panose="020B0503020202020204" pitchFamily="34" charset="0"/>
              </a:rPr>
              <a:t>. </a:t>
            </a:r>
            <a:br>
              <a:rPr lang="en-US" sz="5400" b="1" dirty="0">
                <a:solidFill>
                  <a:srgbClr val="C00000"/>
                </a:solidFill>
                <a:latin typeface="Univers" panose="020B0503020202020204" pitchFamily="34" charset="0"/>
              </a:rPr>
            </a:br>
            <a:r>
              <a:rPr lang="en-US" sz="5400" b="1" dirty="0" err="1">
                <a:solidFill>
                  <a:srgbClr val="C00000"/>
                </a:solidFill>
                <a:latin typeface="Univers" panose="020B0503020202020204" pitchFamily="34" charset="0"/>
              </a:rPr>
              <a:t>Handeln</a:t>
            </a:r>
            <a:r>
              <a:rPr lang="en-US" sz="5400" b="1" dirty="0">
                <a:solidFill>
                  <a:srgbClr val="C00000"/>
                </a:solidFill>
                <a:latin typeface="Univers" panose="020B0503020202020204" pitchFamily="34" charset="0"/>
              </a:rPr>
              <a:t> </a:t>
            </a:r>
            <a:r>
              <a:rPr lang="en-US" sz="5400" b="1" dirty="0" err="1">
                <a:solidFill>
                  <a:srgbClr val="C00000"/>
                </a:solidFill>
                <a:latin typeface="Univers" panose="020B0503020202020204" pitchFamily="34" charset="0"/>
              </a:rPr>
              <a:t>auch</a:t>
            </a:r>
            <a:r>
              <a:rPr lang="en-US" sz="5400" b="1" dirty="0">
                <a:solidFill>
                  <a:srgbClr val="C00000"/>
                </a:solidFill>
                <a:latin typeface="Univers" panose="020B0503020202020204" pitchFamily="34" charset="0"/>
              </a:rPr>
              <a:t> Sie!</a:t>
            </a:r>
            <a:br>
              <a:rPr lang="en-US" sz="5400" dirty="0">
                <a:solidFill>
                  <a:srgbClr val="C00000"/>
                </a:solidFill>
                <a:latin typeface="Univers" panose="020B0503020202020204" pitchFamily="34" charset="0"/>
              </a:rPr>
            </a:br>
            <a:br>
              <a:rPr lang="en-US" sz="2900" dirty="0"/>
            </a:br>
            <a:endParaRPr lang="en-US" sz="2900" dirty="0">
              <a:latin typeface="Univers" panose="020B0503020202020204" pitchFamily="34" charset="0"/>
            </a:endParaRP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975F1AAC-F833-154D-8C02-D5BB429BA3F7}"/>
              </a:ext>
            </a:extLst>
          </p:cNvPr>
          <p:cNvSpPr txBox="1"/>
          <p:nvPr/>
        </p:nvSpPr>
        <p:spPr>
          <a:xfrm>
            <a:off x="1384663" y="67926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65937A47-F53E-B540-9A3B-E484CF39C577}"/>
              </a:ext>
            </a:extLst>
          </p:cNvPr>
          <p:cNvSpPr/>
          <p:nvPr/>
        </p:nvSpPr>
        <p:spPr>
          <a:xfrm>
            <a:off x="672648" y="5224624"/>
            <a:ext cx="908849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nivers" panose="020B0503020202020204" pitchFamily="34" charset="0"/>
                <a:ea typeface="+mn-ea"/>
                <a:cs typeface="+mn-cs"/>
              </a:rPr>
              <a:t>www.abfschweiz.ch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nivers" panose="020B0503020202020204" pitchFamily="34" charset="0"/>
                <a:ea typeface="+mn-ea"/>
                <a:cs typeface="+mn-cs"/>
              </a:rPr>
            </a:b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nivers" panose="020B0503020202020204" pitchFamily="34" charset="0"/>
                <a:ea typeface="+mn-ea"/>
                <a:cs typeface="+mn-cs"/>
              </a:rPr>
              <a:t>kontakt@abfschweiz.ch</a:t>
            </a:r>
            <a:endParaRPr kumimoji="0" lang="de-DE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32939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Ein Bild, das Natur, Wolke, Schnee, Berg enthält.&#10;&#10;Automatisch generierte Beschreibung">
            <a:extLst>
              <a:ext uri="{FF2B5EF4-FFF2-40B4-BE49-F238E27FC236}">
                <a16:creationId xmlns:a16="http://schemas.microsoft.com/office/drawing/2014/main" id="{E58965EB-BBD4-2446-A348-EF487B9047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99" y="0"/>
            <a:ext cx="12186335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0A98B69-E52E-234B-BB7D-B9CA9EBABE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6618" y="2987042"/>
            <a:ext cx="6550774" cy="1976936"/>
          </a:xfrm>
          <a:noFill/>
        </p:spPr>
        <p:txBody>
          <a:bodyPr vert="horz" lIns="91440" tIns="45720" rIns="91440" bIns="45720" rtlCol="0">
            <a:normAutofit/>
          </a:bodyPr>
          <a:lstStyle/>
          <a:p>
            <a:pPr algn="l"/>
            <a:r>
              <a:rPr lang="en-US" sz="4000" dirty="0" err="1">
                <a:solidFill>
                  <a:srgbClr val="C00000"/>
                </a:solidFill>
                <a:latin typeface="Univers" panose="020B0503020202020204" pitchFamily="34" charset="0"/>
              </a:rPr>
              <a:t>Unsere</a:t>
            </a:r>
            <a:r>
              <a:rPr lang="en-US" sz="4000" dirty="0">
                <a:solidFill>
                  <a:srgbClr val="C00000"/>
                </a:solidFill>
                <a:latin typeface="Univers" panose="020B0503020202020204" pitchFamily="34" charset="0"/>
              </a:rPr>
              <a:t> </a:t>
            </a:r>
            <a:r>
              <a:rPr lang="en-US" sz="4000" b="1" dirty="0">
                <a:solidFill>
                  <a:srgbClr val="C00000"/>
                </a:solidFill>
                <a:latin typeface="Univers" panose="020B0503020202020204" pitchFamily="34" charset="0"/>
              </a:rPr>
              <a:t>Freiheit</a:t>
            </a:r>
            <a:r>
              <a:rPr lang="en-US" sz="4000" dirty="0">
                <a:solidFill>
                  <a:srgbClr val="C00000"/>
                </a:solidFill>
                <a:latin typeface="Univers" panose="020B0503020202020204" pitchFamily="34" charset="0"/>
              </a:rPr>
              <a:t> und </a:t>
            </a:r>
            <a:r>
              <a:rPr lang="en-US" sz="4000" b="1" dirty="0" err="1">
                <a:solidFill>
                  <a:srgbClr val="C00000"/>
                </a:solidFill>
                <a:latin typeface="Univers" panose="020B0503020202020204" pitchFamily="34" charset="0"/>
              </a:rPr>
              <a:t>Selbstbestimmung</a:t>
            </a:r>
            <a:r>
              <a:rPr lang="en-US" sz="4000" dirty="0">
                <a:solidFill>
                  <a:srgbClr val="C00000"/>
                </a:solidFill>
                <a:latin typeface="Univers" panose="020B0503020202020204" pitchFamily="34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Univers" panose="020B0503020202020204" pitchFamily="34" charset="0"/>
              </a:rPr>
              <a:t>sind</a:t>
            </a:r>
            <a:br>
              <a:rPr lang="en-US" sz="4000" dirty="0">
                <a:solidFill>
                  <a:srgbClr val="C00000"/>
                </a:solidFill>
                <a:latin typeface="Univers" panose="020B0503020202020204" pitchFamily="34" charset="0"/>
              </a:rPr>
            </a:br>
            <a:r>
              <a:rPr lang="en-US" sz="4000" dirty="0">
                <a:solidFill>
                  <a:srgbClr val="C00000"/>
                </a:solidFill>
                <a:latin typeface="Univers" panose="020B0503020202020204" pitchFamily="34" charset="0"/>
              </a:rPr>
              <a:t>in </a:t>
            </a:r>
            <a:r>
              <a:rPr lang="en-US" sz="4000" dirty="0" err="1">
                <a:solidFill>
                  <a:srgbClr val="C00000"/>
                </a:solidFill>
                <a:latin typeface="Univers" panose="020B0503020202020204" pitchFamily="34" charset="0"/>
              </a:rPr>
              <a:t>Gefahr</a:t>
            </a:r>
            <a:endParaRPr lang="en-US" sz="4000" dirty="0">
              <a:latin typeface="Univers" panose="020B0503020202020204" pitchFamily="34" charset="0"/>
            </a:endParaRP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975F1AAC-F833-154D-8C02-D5BB429BA3F7}"/>
              </a:ext>
            </a:extLst>
          </p:cNvPr>
          <p:cNvSpPr txBox="1"/>
          <p:nvPr/>
        </p:nvSpPr>
        <p:spPr>
          <a:xfrm>
            <a:off x="1384663" y="67926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65937A47-F53E-B540-9A3B-E484CF39C577}"/>
              </a:ext>
            </a:extLst>
          </p:cNvPr>
          <p:cNvSpPr/>
          <p:nvPr/>
        </p:nvSpPr>
        <p:spPr>
          <a:xfrm>
            <a:off x="776617" y="5218491"/>
            <a:ext cx="1138998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nivers" panose="020B0503020202020204" pitchFamily="34" charset="0"/>
                <a:ea typeface="+mn-ea"/>
                <a:cs typeface="+mn-cs"/>
              </a:rPr>
              <a:t>ABF Schweiz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nivers" panose="020B0503020202020204" pitchFamily="34" charset="0"/>
                <a:ea typeface="+mn-ea"/>
                <a:cs typeface="+mn-cs"/>
              </a:rPr>
              <a:t>steht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nivers" panose="020B0503020202020204" pitchFamily="34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nivers" panose="020B0503020202020204" pitchFamily="34" charset="0"/>
                <a:ea typeface="+mn-ea"/>
                <a:cs typeface="+mn-cs"/>
              </a:rPr>
              <a:t>ein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nivers" panose="020B0503020202020204" pitchFamily="34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nivers" panose="020B0503020202020204" pitchFamily="34" charset="0"/>
                <a:ea typeface="+mn-ea"/>
                <a:cs typeface="+mn-cs"/>
              </a:rPr>
              <a:t>für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nivers" panose="020B0503020202020204" pitchFamily="34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nivers" panose="020B0503020202020204" pitchFamily="34" charset="0"/>
                <a:ea typeface="+mn-ea"/>
                <a:cs typeface="+mn-cs"/>
              </a:rPr>
              <a:t>eine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nivers" panose="020B0503020202020204" pitchFamily="34" charset="0"/>
                <a:ea typeface="+mn-ea"/>
                <a:cs typeface="+mn-cs"/>
              </a:rPr>
              <a:t> Schweiz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nivers" panose="020B0503020202020204" pitchFamily="34" charset="0"/>
                <a:ea typeface="+mn-ea"/>
                <a:cs typeface="+mn-cs"/>
              </a:rPr>
              <a:t>ohne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nivers" panose="020B0503020202020204" pitchFamily="34" charset="0"/>
                <a:ea typeface="+mn-ea"/>
                <a:cs typeface="+mn-cs"/>
              </a:rPr>
              <a:t> WHO-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nivers" panose="020B0503020202020204" pitchFamily="34" charset="0"/>
                <a:ea typeface="+mn-ea"/>
                <a:cs typeface="+mn-cs"/>
              </a:rPr>
              <a:t>Pandemievertrag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nivers" panose="020B0503020202020204" pitchFamily="34" charset="0"/>
                <a:ea typeface="+mn-ea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nivers" panose="020B0503020202020204" pitchFamily="34" charset="0"/>
                <a:ea typeface="+mn-ea"/>
                <a:cs typeface="+mn-cs"/>
              </a:rPr>
              <a:t>geänderte</a:t>
            </a:r>
            <a:r>
              <a:rPr lang="en-US" sz="2800" dirty="0">
                <a:solidFill>
                  <a:srgbClr val="000000"/>
                </a:solidFill>
                <a:latin typeface="Univers" panose="020B0503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nivers" panose="020B0503020202020204" pitchFamily="34" charset="0"/>
                <a:ea typeface="+mn-ea"/>
                <a:cs typeface="+mn-cs"/>
              </a:rPr>
              <a:t>Internationale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nivers" panose="020B0503020202020204" pitchFamily="34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nivers" panose="020B0503020202020204" pitchFamily="34" charset="0"/>
                <a:ea typeface="+mn-ea"/>
                <a:cs typeface="+mn-cs"/>
              </a:rPr>
              <a:t>Gesundheitsvorschriften</a:t>
            </a:r>
            <a:r>
              <a:rPr lang="en-US" sz="2800" dirty="0">
                <a:solidFill>
                  <a:srgbClr val="000000"/>
                </a:solidFill>
                <a:latin typeface="Univers" panose="020B0503020202020204" pitchFamily="34" charset="0"/>
              </a:rPr>
              <a:t> und </a:t>
            </a:r>
            <a:r>
              <a:rPr lang="en-US" sz="2800" dirty="0" err="1">
                <a:solidFill>
                  <a:srgbClr val="000000"/>
                </a:solidFill>
                <a:latin typeface="Univers" panose="020B0503020202020204" pitchFamily="34" charset="0"/>
              </a:rPr>
              <a:t>ohne</a:t>
            </a:r>
            <a:r>
              <a:rPr lang="en-US" sz="2800" dirty="0">
                <a:solidFill>
                  <a:srgbClr val="000000"/>
                </a:solidFill>
                <a:latin typeface="Univers" panose="020B0503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Univers" panose="020B0503020202020204" pitchFamily="34" charset="0"/>
              </a:rPr>
              <a:t>revidiertes</a:t>
            </a:r>
            <a:r>
              <a:rPr lang="en-US" sz="2800" dirty="0">
                <a:solidFill>
                  <a:srgbClr val="000000"/>
                </a:solidFill>
                <a:latin typeface="Univers" panose="020B0503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Univers" panose="020B0503020202020204" pitchFamily="34" charset="0"/>
              </a:rPr>
              <a:t>Epidemiengesetz</a:t>
            </a:r>
            <a:endParaRPr kumimoji="0" lang="de-DE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9702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6D53BA3-1631-494F-9F5C-932C12AEB7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4713" y="1379278"/>
            <a:ext cx="10782503" cy="4977071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de-DE" b="1" dirty="0">
                <a:solidFill>
                  <a:srgbClr val="C00000"/>
                </a:solidFill>
                <a:latin typeface="Univers" panose="020B0503020202020204" pitchFamily="34" charset="0"/>
              </a:rPr>
              <a:t>Der Verein und seine Ziele  (1)</a:t>
            </a:r>
            <a:endParaRPr lang="de-DE" sz="2600" dirty="0">
              <a:latin typeface="Univers" panose="020B0503020202020204" pitchFamily="34" charset="0"/>
            </a:endParaRP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de-DE" sz="2600" dirty="0">
                <a:latin typeface="Univers" panose="020B0503020202020204" pitchFamily="34" charset="0"/>
              </a:rPr>
              <a:t>ABF Schweiz setzt sich für eine Machtbegrenzung des Staates sowie von internationalen und supranationalen Organisationen wie der WHO und der EU ein.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de-DE" sz="2600" dirty="0">
                <a:latin typeface="Univers" panose="020B0503020202020204" pitchFamily="34" charset="0"/>
              </a:rPr>
              <a:t>Die Bewahrung der Souveränität und der Eigenständigkeit der Schweiz und des Schweizer Volkes stehen im Vordergrund.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de-DE" sz="2600" dirty="0">
                <a:latin typeface="Univers" panose="020B0503020202020204" pitchFamily="34" charset="0"/>
              </a:rPr>
              <a:t>Aufgrund der momentanen Dringlichkeit: Verhinderung der geänderten Internationalen Gesundheitsvorschriften, des WHO-Pandemievertrages und des revidierten </a:t>
            </a:r>
            <a:r>
              <a:rPr lang="de-DE" sz="2600" dirty="0" err="1">
                <a:latin typeface="Univers" panose="020B0503020202020204" pitchFamily="34" charset="0"/>
              </a:rPr>
              <a:t>Epidemiengesetzes</a:t>
            </a:r>
            <a:endParaRPr lang="de-DE" sz="2600" dirty="0">
              <a:latin typeface="Univers" panose="020B0503020202020204" pitchFamily="34" charset="0"/>
            </a:endParaRPr>
          </a:p>
        </p:txBody>
      </p:sp>
      <p:pic>
        <p:nvPicPr>
          <p:cNvPr id="5" name="Grafik 4" descr="Ein Bild, das Text, Schrift, Logo, Symbol enthält.&#10;&#10;Automatisch generierte Beschreibung">
            <a:extLst>
              <a:ext uri="{FF2B5EF4-FFF2-40B4-BE49-F238E27FC236}">
                <a16:creationId xmlns:a16="http://schemas.microsoft.com/office/drawing/2014/main" id="{B02BE456-8D44-0F4C-92D4-1CEA27AE9C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671" y="275970"/>
            <a:ext cx="1454534" cy="810134"/>
          </a:xfrm>
          <a:prstGeom prst="rect">
            <a:avLst/>
          </a:prstGeom>
        </p:spPr>
      </p:pic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C77BAC5-B731-C442-8638-270FA4A8C8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2FC35-EE78-9F43-84D1-FE41990DC27B}" type="slidenum">
              <a:rPr lang="de-DE" smtClean="0">
                <a:latin typeface="Univers" panose="020B0503020202020204" pitchFamily="34" charset="0"/>
              </a:rPr>
              <a:t>3</a:t>
            </a:fld>
            <a:endParaRPr lang="de-DE" dirty="0">
              <a:latin typeface="Univers" panose="020B0503020202020204" pitchFamily="34" charset="0"/>
            </a:endParaRPr>
          </a:p>
        </p:txBody>
      </p:sp>
      <p:sp>
        <p:nvSpPr>
          <p:cNvPr id="7" name="Fußzeilenplatzhalter 5">
            <a:extLst>
              <a:ext uri="{FF2B5EF4-FFF2-40B4-BE49-F238E27FC236}">
                <a16:creationId xmlns:a16="http://schemas.microsoft.com/office/drawing/2014/main" id="{9E21C607-48A5-3B4F-8B12-8A4F8C611F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13736" y="6356349"/>
            <a:ext cx="6564527" cy="365125"/>
          </a:xfrm>
        </p:spPr>
        <p:txBody>
          <a:bodyPr/>
          <a:lstStyle/>
          <a:p>
            <a:r>
              <a:rPr lang="de-DE">
                <a:latin typeface="Univers" panose="020B0503020202020204" pitchFamily="34" charset="0"/>
              </a:rPr>
              <a:t>GGI-Initiative und Liste Petrovic - Wien 21.3.2025                             </a:t>
            </a:r>
            <a:endParaRPr lang="de-DE" dirty="0">
              <a:latin typeface="Univers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5078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39CD11-A84B-6C2E-CCBC-B600BAED8C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774E34E-BE97-9E7A-454F-DBBC65CBFD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4713" y="1379278"/>
            <a:ext cx="10782503" cy="4977071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de-DE" b="1" dirty="0">
                <a:solidFill>
                  <a:srgbClr val="C00000"/>
                </a:solidFill>
                <a:latin typeface="Univers" panose="020B0503020202020204" pitchFamily="34" charset="0"/>
              </a:rPr>
              <a:t>Der Verein und seine Ziele  (2)</a:t>
            </a:r>
            <a:endParaRPr lang="de-DE" sz="2600" dirty="0">
              <a:latin typeface="Univers" panose="020B0503020202020204" pitchFamily="34" charset="0"/>
            </a:endParaRP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de-DE" sz="2600" dirty="0">
                <a:latin typeface="Univers" panose="020B0503020202020204" pitchFamily="34" charset="0"/>
              </a:rPr>
              <a:t>Zusammenschluss von ausgewiesenen Experten in ihren Fachgebieten – seit März 2023 / seit August 2024 als Verein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de-DE" sz="2600" dirty="0">
                <a:latin typeface="Univers" panose="020B0503020202020204" pitchFamily="34" charset="0"/>
              </a:rPr>
              <a:t>Organisation:</a:t>
            </a:r>
            <a:br>
              <a:rPr lang="de-DE" sz="2600" dirty="0">
                <a:latin typeface="Univers" panose="020B0503020202020204" pitchFamily="34" charset="0"/>
              </a:rPr>
            </a:br>
            <a:r>
              <a:rPr lang="de-DE" sz="2600" dirty="0">
                <a:latin typeface="Univers" panose="020B0503020202020204" pitchFamily="34" charset="0"/>
              </a:rPr>
              <a:t>-   Organe </a:t>
            </a:r>
            <a:r>
              <a:rPr lang="de-DE" sz="2600" dirty="0" err="1">
                <a:latin typeface="Univers" panose="020B0503020202020204" pitchFamily="34" charset="0"/>
              </a:rPr>
              <a:t>gemäss</a:t>
            </a:r>
            <a:r>
              <a:rPr lang="de-DE" sz="2600" dirty="0">
                <a:latin typeface="Univers" panose="020B0503020202020204" pitchFamily="34" charset="0"/>
              </a:rPr>
              <a:t> Vereinsrecht</a:t>
            </a:r>
            <a:br>
              <a:rPr lang="de-DE" sz="2600" dirty="0">
                <a:latin typeface="Univers" panose="020B0503020202020204" pitchFamily="34" charset="0"/>
              </a:rPr>
            </a:br>
            <a:r>
              <a:rPr lang="de-DE" sz="2600" dirty="0">
                <a:latin typeface="Univers" panose="020B0503020202020204" pitchFamily="34" charset="0"/>
              </a:rPr>
              <a:t>-   fachkundiger Beirat</a:t>
            </a:r>
            <a:br>
              <a:rPr lang="de-DE" sz="2600" dirty="0">
                <a:latin typeface="Univers" panose="020B0503020202020204" pitchFamily="34" charset="0"/>
              </a:rPr>
            </a:br>
            <a:r>
              <a:rPr lang="de-DE" sz="2600" dirty="0">
                <a:latin typeface="Univers" panose="020B0503020202020204" pitchFamily="34" charset="0"/>
              </a:rPr>
              <a:t>-   Juristenteam</a:t>
            </a:r>
            <a:br>
              <a:rPr lang="de-DE" sz="2600" dirty="0">
                <a:latin typeface="Univers" panose="020B0503020202020204" pitchFamily="34" charset="0"/>
              </a:rPr>
            </a:br>
            <a:r>
              <a:rPr lang="de-DE" sz="2600" dirty="0">
                <a:latin typeface="Univers" panose="020B0503020202020204" pitchFamily="34" charset="0"/>
              </a:rPr>
              <a:t>-   strategisches Team</a:t>
            </a:r>
            <a:br>
              <a:rPr lang="de-DE" sz="2600" dirty="0">
                <a:latin typeface="Univers" panose="020B0503020202020204" pitchFamily="34" charset="0"/>
              </a:rPr>
            </a:br>
            <a:br>
              <a:rPr lang="de-DE" sz="2600" dirty="0">
                <a:latin typeface="Univers" panose="020B0503020202020204" pitchFamily="34" charset="0"/>
              </a:rPr>
            </a:br>
            <a:r>
              <a:rPr lang="de-DE" sz="2600" dirty="0">
                <a:latin typeface="Univers" panose="020B0503020202020204" pitchFamily="34" charset="0"/>
              </a:rPr>
              <a:t>Wir treten sachlich, fundiert und professionell auf.</a:t>
            </a:r>
          </a:p>
        </p:txBody>
      </p:sp>
      <p:pic>
        <p:nvPicPr>
          <p:cNvPr id="5" name="Grafik 4" descr="Ein Bild, das Text, Schrift, Logo, Symbol enthält.&#10;&#10;Automatisch generierte Beschreibung">
            <a:extLst>
              <a:ext uri="{FF2B5EF4-FFF2-40B4-BE49-F238E27FC236}">
                <a16:creationId xmlns:a16="http://schemas.microsoft.com/office/drawing/2014/main" id="{B332F3CD-4B53-1C6A-3741-7ADB7BEFEA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671" y="275970"/>
            <a:ext cx="1454534" cy="810134"/>
          </a:xfrm>
          <a:prstGeom prst="rect">
            <a:avLst/>
          </a:prstGeom>
        </p:spPr>
      </p:pic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B419615-61DB-9BBB-4D81-3D7106108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2FC35-EE78-9F43-84D1-FE41990DC27B}" type="slidenum">
              <a:rPr lang="de-DE" smtClean="0">
                <a:latin typeface="Univers" panose="020B0503020202020204" pitchFamily="34" charset="0"/>
              </a:rPr>
              <a:t>4</a:t>
            </a:fld>
            <a:endParaRPr lang="de-DE" dirty="0">
              <a:latin typeface="Univers" panose="020B0503020202020204" pitchFamily="34" charset="0"/>
            </a:endParaRPr>
          </a:p>
        </p:txBody>
      </p:sp>
      <p:sp>
        <p:nvSpPr>
          <p:cNvPr id="7" name="Fußzeilenplatzhalter 5">
            <a:extLst>
              <a:ext uri="{FF2B5EF4-FFF2-40B4-BE49-F238E27FC236}">
                <a16:creationId xmlns:a16="http://schemas.microsoft.com/office/drawing/2014/main" id="{C276E658-C4D2-3806-A551-1DF2039039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13736" y="6356349"/>
            <a:ext cx="6564527" cy="365125"/>
          </a:xfrm>
        </p:spPr>
        <p:txBody>
          <a:bodyPr/>
          <a:lstStyle/>
          <a:p>
            <a:r>
              <a:rPr lang="de-DE">
                <a:latin typeface="Univers" panose="020B0503020202020204" pitchFamily="34" charset="0"/>
              </a:rPr>
              <a:t>GGI-Initiative und Liste Petrovic - Wien 21.3.2025                             </a:t>
            </a:r>
            <a:endParaRPr lang="de-DE" dirty="0">
              <a:latin typeface="Univers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3617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42C93F-3688-A06F-5FBD-1C8800A9E2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EC3D376-B0DC-3DD1-9471-7048D0421F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4713" y="1379278"/>
            <a:ext cx="10782503" cy="4977071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de-DE" b="1" dirty="0">
                <a:solidFill>
                  <a:srgbClr val="C00000"/>
                </a:solidFill>
                <a:latin typeface="Univers" panose="020B0503020202020204" pitchFamily="34" charset="0"/>
              </a:rPr>
              <a:t>Juristisch-politisches Engagement</a:t>
            </a:r>
            <a:endParaRPr lang="de-DE" sz="2600" dirty="0">
              <a:latin typeface="Univers" panose="020B0503020202020204" pitchFamily="34" charset="0"/>
            </a:endParaRP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de-DE" sz="2600" dirty="0">
                <a:latin typeface="Univers" panose="020B0503020202020204" pitchFamily="34" charset="0"/>
              </a:rPr>
              <a:t>Vernehmlassung </a:t>
            </a:r>
            <a:r>
              <a:rPr lang="de-DE" sz="2600" dirty="0" err="1">
                <a:latin typeface="Univers" panose="020B0503020202020204" pitchFamily="34" charset="0"/>
              </a:rPr>
              <a:t>Epidemiengesetz</a:t>
            </a:r>
            <a:r>
              <a:rPr lang="de-DE" sz="2600" dirty="0">
                <a:latin typeface="Univers" panose="020B0503020202020204" pitchFamily="34" charset="0"/>
              </a:rPr>
              <a:t>: Vorlagen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de-DE" sz="2600" dirty="0">
                <a:latin typeface="Univers" panose="020B0503020202020204" pitchFamily="34" charset="0"/>
              </a:rPr>
              <a:t>Rechtsgutachten zu WHO-Pandemievertrag und IGV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de-CH" sz="2600" dirty="0">
                <a:latin typeface="Univers" panose="020B0503020202020204" pitchFamily="34" charset="0"/>
              </a:rPr>
              <a:t>Vernehmlassung Änderungen IGV: Vorlagen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de-CH" sz="2600" dirty="0">
                <a:latin typeface="Univers" panose="020B0503020202020204" pitchFamily="34" charset="0"/>
              </a:rPr>
              <a:t>Aktion «Briefe an Politiker»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de-CH" sz="2600" dirty="0">
                <a:latin typeface="Univers" panose="020B0503020202020204" pitchFamily="34" charset="0"/>
              </a:rPr>
              <a:t>Online-Petition «Keine Änderung der IGV»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de-DE" sz="2600" dirty="0">
                <a:latin typeface="Univers" panose="020B0503020202020204" pitchFamily="34" charset="0"/>
              </a:rPr>
              <a:t>Delegiertentreffen der Bürgerrechtsbewegung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de-DE" sz="2600" dirty="0">
                <a:latin typeface="Univers" panose="020B0503020202020204" pitchFamily="34" charset="0"/>
              </a:rPr>
              <a:t>Politische Vernetzung und Aufklärungsarbeit</a:t>
            </a:r>
          </a:p>
        </p:txBody>
      </p:sp>
      <p:pic>
        <p:nvPicPr>
          <p:cNvPr id="5" name="Grafik 4" descr="Ein Bild, das Text, Schrift, Logo, Symbol enthält.&#10;&#10;Automatisch generierte Beschreibung">
            <a:extLst>
              <a:ext uri="{FF2B5EF4-FFF2-40B4-BE49-F238E27FC236}">
                <a16:creationId xmlns:a16="http://schemas.microsoft.com/office/drawing/2014/main" id="{7F119359-E62C-758C-28AA-0A5769A45C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671" y="275970"/>
            <a:ext cx="1454534" cy="810134"/>
          </a:xfrm>
          <a:prstGeom prst="rect">
            <a:avLst/>
          </a:prstGeom>
        </p:spPr>
      </p:pic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4502201-24D0-4CEE-32D3-020BF2451C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2FC35-EE78-9F43-84D1-FE41990DC27B}" type="slidenum">
              <a:rPr lang="de-DE" smtClean="0">
                <a:latin typeface="Univers" panose="020B0503020202020204" pitchFamily="34" charset="0"/>
              </a:rPr>
              <a:t>5</a:t>
            </a:fld>
            <a:endParaRPr lang="de-DE" dirty="0">
              <a:latin typeface="Univers" panose="020B0503020202020204" pitchFamily="34" charset="0"/>
            </a:endParaRPr>
          </a:p>
        </p:txBody>
      </p:sp>
      <p:sp>
        <p:nvSpPr>
          <p:cNvPr id="7" name="Fußzeilenplatzhalter 5">
            <a:extLst>
              <a:ext uri="{FF2B5EF4-FFF2-40B4-BE49-F238E27FC236}">
                <a16:creationId xmlns:a16="http://schemas.microsoft.com/office/drawing/2014/main" id="{196C3E63-B026-DFB7-2BC4-8594E0ED50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13736" y="6356349"/>
            <a:ext cx="6564527" cy="365125"/>
          </a:xfrm>
        </p:spPr>
        <p:txBody>
          <a:bodyPr/>
          <a:lstStyle/>
          <a:p>
            <a:r>
              <a:rPr lang="de-DE">
                <a:latin typeface="Univers" panose="020B0503020202020204" pitchFamily="34" charset="0"/>
              </a:rPr>
              <a:t>GGI-Initiative und Liste Petrovic - Wien 21.3.2025                             </a:t>
            </a:r>
            <a:endParaRPr lang="de-DE" dirty="0">
              <a:latin typeface="Univers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0023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5F011D-8E65-6214-7359-45D02AB823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368991C-7F4E-6479-EAE5-E612560B53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4713" y="1379278"/>
            <a:ext cx="10782503" cy="4977071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de-DE" b="1" dirty="0">
                <a:solidFill>
                  <a:srgbClr val="C00000"/>
                </a:solidFill>
                <a:latin typeface="Univers" panose="020B0503020202020204" pitchFamily="34" charset="0"/>
              </a:rPr>
              <a:t>Aufklärung und Öffentlichkeitsarbeit</a:t>
            </a:r>
            <a:endParaRPr lang="de-DE" dirty="0">
              <a:latin typeface="Univers" panose="020B0503020202020204" pitchFamily="34" charset="0"/>
            </a:endParaRP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de-DE" sz="2600" dirty="0">
                <a:latin typeface="Univers" panose="020B0503020202020204" pitchFamily="34" charset="0"/>
              </a:rPr>
              <a:t>Aktualität und Hintergrundinformationen für alle: </a:t>
            </a:r>
            <a:r>
              <a:rPr lang="de-DE" sz="2600" dirty="0">
                <a:latin typeface="Univers" panose="020B0503020202020204" pitchFamily="34" charset="0"/>
                <a:hlinkClick r:id="rId3"/>
              </a:rPr>
              <a:t>www.abfschweiz.ch</a:t>
            </a:r>
            <a:br>
              <a:rPr lang="de-DE" sz="2600" dirty="0">
                <a:latin typeface="Univers" panose="020B0503020202020204" pitchFamily="34" charset="0"/>
              </a:rPr>
            </a:br>
            <a:r>
              <a:rPr lang="de-DE" sz="2600" dirty="0">
                <a:latin typeface="Univers" panose="020B0503020202020204" pitchFamily="34" charset="0"/>
              </a:rPr>
              <a:t>NEWS!  und  Hintergrundwissen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de-DE" sz="2600" dirty="0" err="1">
                <a:latin typeface="Univers" panose="020B0503020202020204" pitchFamily="34" charset="0"/>
              </a:rPr>
              <a:t>Social</a:t>
            </a:r>
            <a:r>
              <a:rPr lang="de-DE" sz="2600" dirty="0">
                <a:latin typeface="Univers" panose="020B0503020202020204" pitchFamily="34" charset="0"/>
              </a:rPr>
              <a:t> Media und Newsletter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de-DE" sz="2600" dirty="0">
                <a:latin typeface="Univers" panose="020B0503020202020204" pitchFamily="34" charset="0"/>
              </a:rPr>
              <a:t>Veranstaltungen – Informationen für die breite Bevölkerung </a:t>
            </a:r>
            <a:br>
              <a:rPr lang="de-DE" sz="2600" dirty="0">
                <a:latin typeface="Univers" panose="020B0503020202020204" pitchFamily="34" charset="0"/>
              </a:rPr>
            </a:br>
            <a:r>
              <a:rPr lang="de-DE" sz="2600" dirty="0">
                <a:latin typeface="Univers" panose="020B0503020202020204" pitchFamily="34" charset="0"/>
              </a:rPr>
              <a:t>aus erster Hand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de-DE" sz="2600" dirty="0">
                <a:latin typeface="Univers" panose="020B0503020202020204" pitchFamily="34" charset="0"/>
              </a:rPr>
              <a:t>gezielte Aufklärungs- und Informationskampagnen</a:t>
            </a:r>
          </a:p>
        </p:txBody>
      </p:sp>
      <p:pic>
        <p:nvPicPr>
          <p:cNvPr id="5" name="Grafik 4" descr="Ein Bild, das Text, Schrift, Logo, Symbol enthält.&#10;&#10;Automatisch generierte Beschreibung">
            <a:extLst>
              <a:ext uri="{FF2B5EF4-FFF2-40B4-BE49-F238E27FC236}">
                <a16:creationId xmlns:a16="http://schemas.microsoft.com/office/drawing/2014/main" id="{A6919769-1631-9371-6D79-7A4C4A0551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671" y="275970"/>
            <a:ext cx="1454534" cy="810134"/>
          </a:xfrm>
          <a:prstGeom prst="rect">
            <a:avLst/>
          </a:prstGeom>
        </p:spPr>
      </p:pic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FD762DC-9709-4D59-B141-8A49B4BF3A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2FC35-EE78-9F43-84D1-FE41990DC27B}" type="slidenum">
              <a:rPr lang="de-DE" smtClean="0">
                <a:latin typeface="Univers" panose="020B0503020202020204" pitchFamily="34" charset="0"/>
              </a:rPr>
              <a:t>6</a:t>
            </a:fld>
            <a:endParaRPr lang="de-DE" dirty="0">
              <a:latin typeface="Univers" panose="020B0503020202020204" pitchFamily="34" charset="0"/>
            </a:endParaRPr>
          </a:p>
        </p:txBody>
      </p:sp>
      <p:sp>
        <p:nvSpPr>
          <p:cNvPr id="7" name="Fußzeilenplatzhalter 5">
            <a:extLst>
              <a:ext uri="{FF2B5EF4-FFF2-40B4-BE49-F238E27FC236}">
                <a16:creationId xmlns:a16="http://schemas.microsoft.com/office/drawing/2014/main" id="{10B7C859-603E-E209-BB4F-8F1407F187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13736" y="6356349"/>
            <a:ext cx="6564527" cy="365125"/>
          </a:xfrm>
        </p:spPr>
        <p:txBody>
          <a:bodyPr/>
          <a:lstStyle/>
          <a:p>
            <a:r>
              <a:rPr lang="de-DE">
                <a:latin typeface="Univers" panose="020B0503020202020204" pitchFamily="34" charset="0"/>
              </a:rPr>
              <a:t>GGI-Initiative und Liste Petrovic - Wien 21.3.2025                             </a:t>
            </a:r>
            <a:endParaRPr lang="de-DE" dirty="0">
              <a:latin typeface="Univers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7985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F9C9F4-EC5A-DEB9-7EEC-6E01EB5EA9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4EE646F-DCC5-794F-7FE5-BAF245694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4713" y="1379278"/>
            <a:ext cx="6818439" cy="4977071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de-DE" b="1" dirty="0">
                <a:solidFill>
                  <a:srgbClr val="C00000"/>
                </a:solidFill>
                <a:latin typeface="Univers" panose="020B0503020202020204" pitchFamily="34" charset="0"/>
              </a:rPr>
              <a:t>Strategisches Engagement</a:t>
            </a:r>
            <a:endParaRPr lang="de-DE" sz="2600" dirty="0">
              <a:latin typeface="Univers" panose="020B0503020202020204" pitchFamily="34" charset="0"/>
            </a:endParaRP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de-DE" sz="2600" dirty="0">
                <a:latin typeface="Univers" panose="020B0503020202020204" pitchFamily="34" charset="0"/>
              </a:rPr>
              <a:t>Lagebeurteilungen und Analyse politischer Ereignisse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de-DE" sz="2600" dirty="0">
                <a:latin typeface="Univers" panose="020B0503020202020204" pitchFamily="34" charset="0"/>
              </a:rPr>
              <a:t>Kommunikationsstrategien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de-CH" sz="2600" dirty="0">
                <a:latin typeface="Univers" panose="020B0503020202020204" pitchFamily="34" charset="0"/>
              </a:rPr>
              <a:t>Monitoring und Frühwarnsysteme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de-CH" sz="2600" dirty="0">
                <a:latin typeface="Univers" panose="020B0503020202020204" pitchFamily="34" charset="0"/>
              </a:rPr>
              <a:t>Netzwerkarbeit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de-CH" sz="2600" dirty="0">
                <a:latin typeface="Univers" panose="020B0503020202020204" pitchFamily="34" charset="0"/>
              </a:rPr>
              <a:t>etc.</a:t>
            </a:r>
          </a:p>
        </p:txBody>
      </p:sp>
      <p:pic>
        <p:nvPicPr>
          <p:cNvPr id="5" name="Grafik 4" descr="Ein Bild, das Text, Schrift, Logo, Symbol enthält.&#10;&#10;Automatisch generierte Beschreibung">
            <a:extLst>
              <a:ext uri="{FF2B5EF4-FFF2-40B4-BE49-F238E27FC236}">
                <a16:creationId xmlns:a16="http://schemas.microsoft.com/office/drawing/2014/main" id="{2F9CADA4-E1E2-2D7A-D656-1B6627058E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671" y="275970"/>
            <a:ext cx="1454534" cy="810134"/>
          </a:xfrm>
          <a:prstGeom prst="rect">
            <a:avLst/>
          </a:prstGeom>
        </p:spPr>
      </p:pic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F6F3489-7F26-B60B-7198-FA5CBC6559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2FC35-EE78-9F43-84D1-FE41990DC27B}" type="slidenum">
              <a:rPr lang="de-DE" smtClean="0">
                <a:latin typeface="Univers" panose="020B0503020202020204" pitchFamily="34" charset="0"/>
              </a:rPr>
              <a:t>7</a:t>
            </a:fld>
            <a:endParaRPr lang="de-DE" dirty="0">
              <a:latin typeface="Univers" panose="020B0503020202020204" pitchFamily="34" charset="0"/>
            </a:endParaRPr>
          </a:p>
        </p:txBody>
      </p:sp>
      <p:sp>
        <p:nvSpPr>
          <p:cNvPr id="7" name="Fußzeilenplatzhalter 5">
            <a:extLst>
              <a:ext uri="{FF2B5EF4-FFF2-40B4-BE49-F238E27FC236}">
                <a16:creationId xmlns:a16="http://schemas.microsoft.com/office/drawing/2014/main" id="{A8F38247-68DE-F199-C1CF-3CC9815C6F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13736" y="6356349"/>
            <a:ext cx="6564527" cy="365125"/>
          </a:xfrm>
        </p:spPr>
        <p:txBody>
          <a:bodyPr/>
          <a:lstStyle/>
          <a:p>
            <a:r>
              <a:rPr lang="de-DE">
                <a:latin typeface="Univers" panose="020B0503020202020204" pitchFamily="34" charset="0"/>
              </a:rPr>
              <a:t>GGI-Initiative und Liste Petrovic - Wien 21.3.2025                             </a:t>
            </a:r>
            <a:endParaRPr lang="de-DE" dirty="0">
              <a:latin typeface="Univers" panose="020B0503020202020204" pitchFamily="34" charset="0"/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F53C00DB-371A-8612-2258-6E144D7D9A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60447" y="1379277"/>
            <a:ext cx="2656840" cy="237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624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A572CF-8F7A-385F-AFC5-E25318DC1B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9A488E4-F252-42A7-53E6-B8A8846D4B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4713" y="1379278"/>
            <a:ext cx="10782503" cy="4977071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de-DE" b="1" dirty="0">
                <a:solidFill>
                  <a:srgbClr val="C00000"/>
                </a:solidFill>
                <a:latin typeface="Univers" panose="020B0503020202020204" pitchFamily="34" charset="0"/>
              </a:rPr>
              <a:t>Nächste Veranstaltungen</a:t>
            </a:r>
            <a:endParaRPr lang="de-DE" dirty="0">
              <a:latin typeface="Univers" panose="020B0503020202020204" pitchFamily="34" charset="0"/>
            </a:endParaRP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de-DE" sz="2600" b="1" dirty="0">
                <a:latin typeface="Univers" panose="020B0503020202020204" pitchFamily="34" charset="0"/>
              </a:rPr>
              <a:t>MI  26. März 2025</a:t>
            </a:r>
            <a:r>
              <a:rPr lang="de-DE" sz="2600" dirty="0">
                <a:latin typeface="Univers" panose="020B0503020202020204" pitchFamily="34" charset="0"/>
              </a:rPr>
              <a:t>  Festhalle SEEPARK  </a:t>
            </a:r>
            <a:r>
              <a:rPr lang="de-DE" sz="2600" dirty="0" err="1">
                <a:latin typeface="Univers" panose="020B0503020202020204" pitchFamily="34" charset="0"/>
              </a:rPr>
              <a:t>Sempach</a:t>
            </a:r>
            <a:r>
              <a:rPr lang="de-DE" sz="2600" dirty="0">
                <a:latin typeface="Univers" panose="020B0503020202020204" pitchFamily="34" charset="0"/>
              </a:rPr>
              <a:t> LU</a:t>
            </a:r>
            <a:br>
              <a:rPr lang="de-DE" sz="2600" dirty="0">
                <a:latin typeface="Univers" panose="020B0503020202020204" pitchFamily="34" charset="0"/>
              </a:rPr>
            </a:br>
            <a:r>
              <a:rPr lang="de-CH" sz="2600" b="1" dirty="0">
                <a:latin typeface="Univers" panose="020B0503020202020204" pitchFamily="34" charset="0"/>
              </a:rPr>
              <a:t>«</a:t>
            </a:r>
            <a:r>
              <a:rPr lang="de-DE" sz="2600" b="1" dirty="0">
                <a:latin typeface="Univers" panose="020B0503020202020204" pitchFamily="34" charset="0"/>
              </a:rPr>
              <a:t>Globale </a:t>
            </a:r>
            <a:r>
              <a:rPr lang="de-DE" sz="2600" b="1" dirty="0" err="1">
                <a:latin typeface="Univers" panose="020B0503020202020204" pitchFamily="34" charset="0"/>
              </a:rPr>
              <a:t>Pandemiemassnahmen</a:t>
            </a:r>
            <a:r>
              <a:rPr lang="de-DE" sz="2600" b="1" dirty="0">
                <a:latin typeface="Univers" panose="020B0503020202020204" pitchFamily="34" charset="0"/>
              </a:rPr>
              <a:t> – Brisante Weichenstellung in der Schweizer Gesundheitspolitik</a:t>
            </a:r>
            <a:r>
              <a:rPr lang="de-CH" sz="2600" b="1" dirty="0">
                <a:latin typeface="Univers" panose="020B0503020202020204" pitchFamily="34" charset="0"/>
              </a:rPr>
              <a:t>»</a:t>
            </a:r>
            <a:endParaRPr lang="de-DE" sz="2600" b="1" dirty="0">
              <a:latin typeface="Univers" panose="020B0503020202020204" pitchFamily="34" charset="0"/>
            </a:endParaRP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de-DE" sz="2600" b="1" dirty="0">
                <a:latin typeface="Univers" panose="020B0503020202020204" pitchFamily="34" charset="0"/>
              </a:rPr>
              <a:t>SA/SO  3./4. Mai 2025</a:t>
            </a:r>
            <a:r>
              <a:rPr lang="de-DE" sz="2600" dirty="0">
                <a:latin typeface="Univers" panose="020B0503020202020204" pitchFamily="34" charset="0"/>
              </a:rPr>
              <a:t>  </a:t>
            </a:r>
            <a:r>
              <a:rPr lang="de-DE" sz="2600" dirty="0" err="1">
                <a:latin typeface="Univers" panose="020B0503020202020204" pitchFamily="34" charset="0"/>
              </a:rPr>
              <a:t>Eventfabik</a:t>
            </a:r>
            <a:r>
              <a:rPr lang="de-DE" sz="2600" dirty="0">
                <a:latin typeface="Univers" panose="020B0503020202020204" pitchFamily="34" charset="0"/>
              </a:rPr>
              <a:t> Bern</a:t>
            </a:r>
            <a:br>
              <a:rPr lang="de-DE" sz="2600" dirty="0">
                <a:latin typeface="Univers" panose="020B0503020202020204" pitchFamily="34" charset="0"/>
              </a:rPr>
            </a:br>
            <a:r>
              <a:rPr lang="de-CH" sz="2600" b="1" dirty="0">
                <a:latin typeface="Univers" panose="020B0503020202020204" pitchFamily="34" charset="0"/>
              </a:rPr>
              <a:t>«</a:t>
            </a:r>
            <a:r>
              <a:rPr lang="de-DE" sz="2600" b="1" dirty="0">
                <a:latin typeface="Univers" panose="020B0503020202020204" pitchFamily="34" charset="0"/>
              </a:rPr>
              <a:t>2. Corona-Symposium</a:t>
            </a:r>
            <a:r>
              <a:rPr lang="de-CH" sz="2600" b="1" dirty="0">
                <a:latin typeface="Univers" panose="020B0503020202020204" pitchFamily="34" charset="0"/>
              </a:rPr>
              <a:t>»</a:t>
            </a:r>
            <a:endParaRPr lang="de-DE" sz="2600" b="1" dirty="0">
              <a:latin typeface="Univers" panose="020B0503020202020204" pitchFamily="34" charset="0"/>
            </a:endParaRP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de-DE" sz="2600" b="1" dirty="0">
                <a:latin typeface="Univers" panose="020B0503020202020204" pitchFamily="34" charset="0"/>
              </a:rPr>
              <a:t>MI  21. Mai 2025</a:t>
            </a:r>
            <a:r>
              <a:rPr lang="de-DE" sz="2600" dirty="0">
                <a:latin typeface="Univers" panose="020B0503020202020204" pitchFamily="34" charset="0"/>
              </a:rPr>
              <a:t>  Liberales Institut  Zürich</a:t>
            </a:r>
            <a:br>
              <a:rPr lang="de-DE" sz="2600" dirty="0">
                <a:latin typeface="Univers" panose="020B0503020202020204" pitchFamily="34" charset="0"/>
              </a:rPr>
            </a:br>
            <a:r>
              <a:rPr lang="de-DE" sz="2600" dirty="0">
                <a:latin typeface="Univers" panose="020B0503020202020204" pitchFamily="34" charset="0"/>
              </a:rPr>
              <a:t>Podium </a:t>
            </a:r>
            <a:r>
              <a:rPr lang="de-CH" sz="2600" b="1" dirty="0">
                <a:latin typeface="Univers" panose="020B0503020202020204" pitchFamily="34" charset="0"/>
              </a:rPr>
              <a:t>«Globalisierung und internationale Verflechtung – sind internationale Organisationen eine Chance oder eine Gefahr für die Freiheit?»</a:t>
            </a:r>
            <a:endParaRPr lang="de-DE" sz="2600" b="1" dirty="0">
              <a:latin typeface="Univers" panose="020B0503020202020204" pitchFamily="34" charset="0"/>
            </a:endParaRPr>
          </a:p>
        </p:txBody>
      </p:sp>
      <p:pic>
        <p:nvPicPr>
          <p:cNvPr id="5" name="Grafik 4" descr="Ein Bild, das Text, Schrift, Logo, Symbol enthält.&#10;&#10;Automatisch generierte Beschreibung">
            <a:extLst>
              <a:ext uri="{FF2B5EF4-FFF2-40B4-BE49-F238E27FC236}">
                <a16:creationId xmlns:a16="http://schemas.microsoft.com/office/drawing/2014/main" id="{B0755BD2-B852-CB53-C8F1-51F3C770E2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671" y="275970"/>
            <a:ext cx="1454534" cy="810134"/>
          </a:xfrm>
          <a:prstGeom prst="rect">
            <a:avLst/>
          </a:prstGeom>
        </p:spPr>
      </p:pic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C02EEE2-C560-5881-D363-EE6CE80312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2FC35-EE78-9F43-84D1-FE41990DC27B}" type="slidenum">
              <a:rPr lang="de-DE" smtClean="0">
                <a:latin typeface="Univers" panose="020B0503020202020204" pitchFamily="34" charset="0"/>
              </a:rPr>
              <a:t>8</a:t>
            </a:fld>
            <a:endParaRPr lang="de-DE" dirty="0">
              <a:latin typeface="Univers" panose="020B0503020202020204" pitchFamily="34" charset="0"/>
            </a:endParaRPr>
          </a:p>
        </p:txBody>
      </p:sp>
      <p:sp>
        <p:nvSpPr>
          <p:cNvPr id="7" name="Fußzeilenplatzhalter 5">
            <a:extLst>
              <a:ext uri="{FF2B5EF4-FFF2-40B4-BE49-F238E27FC236}">
                <a16:creationId xmlns:a16="http://schemas.microsoft.com/office/drawing/2014/main" id="{00307485-50EA-B35F-ACEF-65A90A74EA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13736" y="6356349"/>
            <a:ext cx="6564527" cy="365125"/>
          </a:xfrm>
        </p:spPr>
        <p:txBody>
          <a:bodyPr/>
          <a:lstStyle/>
          <a:p>
            <a:r>
              <a:rPr lang="de-DE" dirty="0">
                <a:latin typeface="Univers" panose="020B0503020202020204" pitchFamily="34" charset="0"/>
              </a:rPr>
              <a:t>GGI-Initiative und Liste Petrovic - Wien 21.3.2025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1693895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DEAA9883-1419-B346-976B-414F516EB6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45431" y="2399135"/>
            <a:ext cx="6116710" cy="2967606"/>
          </a:xfrm>
        </p:spPr>
        <p:txBody>
          <a:bodyPr anchor="b">
            <a:normAutofit/>
          </a:bodyPr>
          <a:lstStyle/>
          <a:p>
            <a:pPr algn="l"/>
            <a:r>
              <a:rPr lang="de-CH" sz="2600" dirty="0">
                <a:latin typeface="Univers" panose="020B0503020202020204" pitchFamily="34" charset="0"/>
              </a:rPr>
              <a:t>ABF Schweiz steht ein für eine Schweiz</a:t>
            </a:r>
            <a:br>
              <a:rPr lang="de-CH" sz="2600" dirty="0">
                <a:latin typeface="Univers" panose="020B0503020202020204" pitchFamily="34" charset="0"/>
              </a:rPr>
            </a:br>
            <a:r>
              <a:rPr lang="de-CH" sz="2600" dirty="0">
                <a:latin typeface="Univers" panose="020B0503020202020204" pitchFamily="34" charset="0"/>
              </a:rPr>
              <a:t>ohne WHO-Pandemievertrag, Internationale Gesundheitsvorschriften und ohne revidiertes </a:t>
            </a:r>
            <a:r>
              <a:rPr lang="de-CH" sz="2600" dirty="0" err="1">
                <a:latin typeface="Univers" panose="020B0503020202020204" pitchFamily="34" charset="0"/>
              </a:rPr>
              <a:t>Epidemiengesetz</a:t>
            </a:r>
            <a:r>
              <a:rPr lang="de-CH" sz="2600" dirty="0">
                <a:latin typeface="Univers" panose="020B0503020202020204" pitchFamily="34" charset="0"/>
              </a:rPr>
              <a:t>.</a:t>
            </a:r>
            <a:br>
              <a:rPr lang="de-CH" sz="2600" dirty="0"/>
            </a:br>
            <a:endParaRPr lang="de-DE" sz="2600" dirty="0"/>
          </a:p>
        </p:txBody>
      </p:sp>
      <p:sp>
        <p:nvSpPr>
          <p:cNvPr id="46" name="Rechteck 45">
            <a:extLst>
              <a:ext uri="{FF2B5EF4-FFF2-40B4-BE49-F238E27FC236}">
                <a16:creationId xmlns:a16="http://schemas.microsoft.com/office/drawing/2014/main" id="{BBCFB789-3EE3-A24F-A75B-CA2E328C10F7}"/>
              </a:ext>
            </a:extLst>
          </p:cNvPr>
          <p:cNvSpPr/>
          <p:nvPr/>
        </p:nvSpPr>
        <p:spPr>
          <a:xfrm>
            <a:off x="-16303" y="-281046"/>
            <a:ext cx="4859911" cy="27628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975F1AAC-F833-154D-8C02-D5BB429BA3F7}"/>
              </a:ext>
            </a:extLst>
          </p:cNvPr>
          <p:cNvSpPr txBox="1"/>
          <p:nvPr/>
        </p:nvSpPr>
        <p:spPr>
          <a:xfrm>
            <a:off x="1384663" y="67926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B386307E-5E9D-AC42-807B-9B8E9BFC584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25" r="1" b="1"/>
          <a:stretch/>
        </p:blipFill>
        <p:spPr>
          <a:xfrm>
            <a:off x="-40214" y="2043909"/>
            <a:ext cx="4356070" cy="2691793"/>
          </a:xfrm>
          <a:prstGeom prst="rect">
            <a:avLst/>
          </a:prstGeom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2E3592D3-4F68-9342-89A8-9246068FE83B}"/>
              </a:ext>
            </a:extLst>
          </p:cNvPr>
          <p:cNvSpPr/>
          <p:nvPr/>
        </p:nvSpPr>
        <p:spPr>
          <a:xfrm>
            <a:off x="4255251" y="-1"/>
            <a:ext cx="8059835" cy="4735705"/>
          </a:xfrm>
          <a:prstGeom prst="rect">
            <a:avLst/>
          </a:prstGeom>
          <a:solidFill>
            <a:srgbClr val="E41C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e-CH" dirty="0"/>
          </a:p>
        </p:txBody>
      </p:sp>
      <p:pic>
        <p:nvPicPr>
          <p:cNvPr id="86" name="Grafik 85" descr="Ein Bild, das Text, Schrift, Logo, Symbol enthält.&#10;&#10;Automatisch generierte Beschreibung">
            <a:extLst>
              <a:ext uri="{FF2B5EF4-FFF2-40B4-BE49-F238E27FC236}">
                <a16:creationId xmlns:a16="http://schemas.microsoft.com/office/drawing/2014/main" id="{41C451C8-485F-D449-9D1E-75E2436D350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1051" b="1"/>
          <a:stretch/>
        </p:blipFill>
        <p:spPr>
          <a:xfrm>
            <a:off x="108221" y="106597"/>
            <a:ext cx="3005964" cy="1884007"/>
          </a:xfrm>
          <a:prstGeom prst="rect">
            <a:avLst/>
          </a:prstGeom>
        </p:spPr>
      </p:pic>
      <p:sp>
        <p:nvSpPr>
          <p:cNvPr id="17" name="Rechteck 16">
            <a:extLst>
              <a:ext uri="{FF2B5EF4-FFF2-40B4-BE49-F238E27FC236}">
                <a16:creationId xmlns:a16="http://schemas.microsoft.com/office/drawing/2014/main" id="{D5E39F64-29EA-2745-9DE7-FE47F349DB10}"/>
              </a:ext>
            </a:extLst>
          </p:cNvPr>
          <p:cNvSpPr/>
          <p:nvPr/>
        </p:nvSpPr>
        <p:spPr>
          <a:xfrm>
            <a:off x="19114" y="4735703"/>
            <a:ext cx="12315086" cy="21756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8" name="Titel 1">
            <a:extLst>
              <a:ext uri="{FF2B5EF4-FFF2-40B4-BE49-F238E27FC236}">
                <a16:creationId xmlns:a16="http://schemas.microsoft.com/office/drawing/2014/main" id="{829FF304-F588-D446-AF7B-511D27CBA928}"/>
              </a:ext>
            </a:extLst>
          </p:cNvPr>
          <p:cNvSpPr txBox="1">
            <a:spLocks/>
          </p:cNvSpPr>
          <p:nvPr/>
        </p:nvSpPr>
        <p:spPr>
          <a:xfrm>
            <a:off x="4553465" y="105548"/>
            <a:ext cx="7651790" cy="2196142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 fontScale="3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de-CH" sz="16000" b="1" dirty="0">
                <a:solidFill>
                  <a:schemeClr val="bg1"/>
                </a:solidFill>
                <a:latin typeface="Univers" panose="020B0503020202020204" pitchFamily="34" charset="0"/>
              </a:rPr>
              <a:t>Schweizweite Aktion </a:t>
            </a:r>
          </a:p>
          <a:p>
            <a:pPr algn="l">
              <a:lnSpc>
                <a:spcPct val="120000"/>
              </a:lnSpc>
            </a:pPr>
            <a:r>
              <a:rPr lang="de-CH" sz="16000" b="1" dirty="0">
                <a:solidFill>
                  <a:schemeClr val="bg1"/>
                </a:solidFill>
                <a:latin typeface="Univers" panose="020B0503020202020204" pitchFamily="34" charset="0"/>
              </a:rPr>
              <a:t>für ein </a:t>
            </a:r>
            <a:r>
              <a:rPr lang="de-CH" sz="16000" b="1" dirty="0" err="1">
                <a:solidFill>
                  <a:schemeClr val="bg1"/>
                </a:solidFill>
                <a:latin typeface="Univers" panose="020B0503020202020204" pitchFamily="34" charset="0"/>
              </a:rPr>
              <a:t>Opting</a:t>
            </a:r>
            <a:r>
              <a:rPr lang="de-CH" sz="16000" b="1" dirty="0">
                <a:solidFill>
                  <a:schemeClr val="bg1"/>
                </a:solidFill>
                <a:latin typeface="Univers" panose="020B0503020202020204" pitchFamily="34" charset="0"/>
              </a:rPr>
              <a:t>-out IGV </a:t>
            </a:r>
            <a:br>
              <a:rPr lang="de-CH" sz="16000" b="1" dirty="0">
                <a:solidFill>
                  <a:schemeClr val="bg1"/>
                </a:solidFill>
                <a:latin typeface="Univers" panose="020B0503020202020204" pitchFamily="34" charset="0"/>
              </a:rPr>
            </a:br>
            <a:r>
              <a:rPr lang="de-CH" sz="7400" dirty="0">
                <a:solidFill>
                  <a:schemeClr val="bg1"/>
                </a:solidFill>
                <a:latin typeface="Univers" panose="020B0503020202020204" pitchFamily="34" charset="0"/>
              </a:rPr>
              <a:t>Ihre Freiheit, Ihre</a:t>
            </a:r>
            <a:r>
              <a:rPr lang="en-US" sz="7400" dirty="0">
                <a:solidFill>
                  <a:schemeClr val="bg1"/>
                </a:solidFill>
                <a:latin typeface="Univers" panose="020B0503020202020204" pitchFamily="34" charset="0"/>
              </a:rPr>
              <a:t> </a:t>
            </a:r>
            <a:r>
              <a:rPr lang="de-CH" sz="7400" dirty="0">
                <a:solidFill>
                  <a:schemeClr val="bg1"/>
                </a:solidFill>
                <a:latin typeface="Univers" panose="020B0503020202020204" pitchFamily="34" charset="0"/>
              </a:rPr>
              <a:t>Verantwortung! </a:t>
            </a:r>
            <a:br>
              <a:rPr lang="en-US" sz="2900" dirty="0">
                <a:solidFill>
                  <a:schemeClr val="bg1"/>
                </a:solidFill>
                <a:latin typeface="Univers" panose="020B0503020202020204" pitchFamily="34" charset="0"/>
              </a:rPr>
            </a:br>
            <a:endParaRPr lang="en-US" sz="2900" dirty="0">
              <a:solidFill>
                <a:schemeClr val="bg1"/>
              </a:solidFill>
              <a:latin typeface="Univers" panose="020B0503020202020204" pitchFamily="34" charset="0"/>
            </a:endParaRPr>
          </a:p>
        </p:txBody>
      </p:sp>
      <p:sp>
        <p:nvSpPr>
          <p:cNvPr id="19" name="Titel 1">
            <a:extLst>
              <a:ext uri="{FF2B5EF4-FFF2-40B4-BE49-F238E27FC236}">
                <a16:creationId xmlns:a16="http://schemas.microsoft.com/office/drawing/2014/main" id="{3359806C-F1FB-AC47-8508-CBC05251EC8F}"/>
              </a:ext>
            </a:extLst>
          </p:cNvPr>
          <p:cNvSpPr txBox="1">
            <a:spLocks/>
          </p:cNvSpPr>
          <p:nvPr/>
        </p:nvSpPr>
        <p:spPr>
          <a:xfrm>
            <a:off x="4549430" y="2324295"/>
            <a:ext cx="8059835" cy="2329025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 fontScale="4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de-CH" dirty="0">
                <a:solidFill>
                  <a:schemeClr val="bg1"/>
                </a:solidFill>
                <a:latin typeface="Univers" panose="020B0503020202020204" pitchFamily="34" charset="0"/>
              </a:rPr>
              <a:t>Internationale Gesundheitsvorschriften </a:t>
            </a:r>
          </a:p>
          <a:p>
            <a:pPr algn="l">
              <a:lnSpc>
                <a:spcPct val="120000"/>
              </a:lnSpc>
            </a:pPr>
            <a:r>
              <a:rPr lang="de-CH" dirty="0">
                <a:solidFill>
                  <a:schemeClr val="bg1"/>
                </a:solidFill>
                <a:latin typeface="Univers" panose="020B0503020202020204" pitchFamily="34" charset="0"/>
              </a:rPr>
              <a:t>ins Parlament</a:t>
            </a:r>
          </a:p>
          <a:p>
            <a:pPr algn="l">
              <a:lnSpc>
                <a:spcPct val="120000"/>
              </a:lnSpc>
            </a:pPr>
            <a:r>
              <a:rPr lang="de-CH" dirty="0">
                <a:solidFill>
                  <a:schemeClr val="bg1"/>
                </a:solidFill>
                <a:latin typeface="Univers" panose="020B0503020202020204" pitchFamily="34" charset="0"/>
              </a:rPr>
              <a:t>Der Bundesrat muss das </a:t>
            </a:r>
            <a:r>
              <a:rPr lang="de-CH" dirty="0" err="1">
                <a:solidFill>
                  <a:schemeClr val="bg1"/>
                </a:solidFill>
                <a:latin typeface="Univers" panose="020B0503020202020204" pitchFamily="34" charset="0"/>
              </a:rPr>
              <a:t>Opting</a:t>
            </a:r>
            <a:r>
              <a:rPr lang="de-CH" dirty="0">
                <a:solidFill>
                  <a:schemeClr val="bg1"/>
                </a:solidFill>
                <a:latin typeface="Univers" panose="020B0503020202020204" pitchFamily="34" charset="0"/>
              </a:rPr>
              <a:t>-out erklären</a:t>
            </a:r>
          </a:p>
          <a:p>
            <a:pPr algn="l">
              <a:lnSpc>
                <a:spcPct val="120000"/>
              </a:lnSpc>
            </a:pPr>
            <a:br>
              <a:rPr lang="en-US" sz="5400" dirty="0">
                <a:solidFill>
                  <a:schemeClr val="bg1"/>
                </a:solidFill>
                <a:latin typeface="Univers" panose="020B0503020202020204" pitchFamily="34" charset="0"/>
              </a:rPr>
            </a:br>
            <a:br>
              <a:rPr lang="en-US" sz="2900" dirty="0">
                <a:solidFill>
                  <a:schemeClr val="bg1"/>
                </a:solidFill>
              </a:rPr>
            </a:br>
            <a:endParaRPr lang="en-US" sz="2900" dirty="0">
              <a:solidFill>
                <a:schemeClr val="bg1"/>
              </a:solidFill>
              <a:latin typeface="Univers" panose="020B0503020202020204" pitchFamily="34" charset="0"/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A701C316-ACC7-0A4D-82D1-F8A4991E5C4E}"/>
              </a:ext>
            </a:extLst>
          </p:cNvPr>
          <p:cNvSpPr txBox="1"/>
          <p:nvPr/>
        </p:nvSpPr>
        <p:spPr>
          <a:xfrm>
            <a:off x="3918857" y="10305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sp>
        <p:nvSpPr>
          <p:cNvPr id="25" name="Titel 1">
            <a:extLst>
              <a:ext uri="{FF2B5EF4-FFF2-40B4-BE49-F238E27FC236}">
                <a16:creationId xmlns:a16="http://schemas.microsoft.com/office/drawing/2014/main" id="{83535585-0E3F-2B43-B752-AEBCE2759801}"/>
              </a:ext>
            </a:extLst>
          </p:cNvPr>
          <p:cNvSpPr txBox="1">
            <a:spLocks/>
          </p:cNvSpPr>
          <p:nvPr/>
        </p:nvSpPr>
        <p:spPr>
          <a:xfrm>
            <a:off x="996146" y="4835642"/>
            <a:ext cx="8059835" cy="2329025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 fontScale="6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de-CH" dirty="0" err="1">
                <a:solidFill>
                  <a:srgbClr val="E41C20"/>
                </a:solidFill>
                <a:latin typeface="Univers" panose="020B0503020202020204" pitchFamily="34" charset="0"/>
              </a:rPr>
              <a:t>www.abfschweiz.ch</a:t>
            </a:r>
            <a:r>
              <a:rPr lang="de-CH" dirty="0">
                <a:solidFill>
                  <a:srgbClr val="E41C20"/>
                </a:solidFill>
                <a:latin typeface="Univers" panose="020B0503020202020204" pitchFamily="34" charset="0"/>
              </a:rPr>
              <a:t>/</a:t>
            </a:r>
            <a:r>
              <a:rPr lang="de-CH" dirty="0" err="1">
                <a:solidFill>
                  <a:srgbClr val="E41C20"/>
                </a:solidFill>
                <a:latin typeface="Univers" panose="020B0503020202020204" pitchFamily="34" charset="0"/>
              </a:rPr>
              <a:t>aktionen</a:t>
            </a:r>
            <a:r>
              <a:rPr lang="de-CH" dirty="0">
                <a:solidFill>
                  <a:srgbClr val="E41C20"/>
                </a:solidFill>
                <a:latin typeface="Univers" panose="020B0503020202020204" pitchFamily="34" charset="0"/>
              </a:rPr>
              <a:t>/</a:t>
            </a:r>
          </a:p>
          <a:p>
            <a:pPr algn="l">
              <a:lnSpc>
                <a:spcPct val="120000"/>
              </a:lnSpc>
            </a:pPr>
            <a:br>
              <a:rPr lang="en-US" sz="5400" dirty="0">
                <a:solidFill>
                  <a:srgbClr val="E41C20"/>
                </a:solidFill>
                <a:latin typeface="Univers" panose="020B0503020202020204" pitchFamily="34" charset="0"/>
              </a:rPr>
            </a:br>
            <a:br>
              <a:rPr lang="en-US" sz="2900" dirty="0">
                <a:solidFill>
                  <a:srgbClr val="E41C20"/>
                </a:solidFill>
                <a:latin typeface="Univers" panose="020B0503020202020204" pitchFamily="34" charset="0"/>
              </a:rPr>
            </a:br>
            <a:endParaRPr lang="en-US" sz="2900" dirty="0">
              <a:solidFill>
                <a:srgbClr val="E41C20"/>
              </a:solidFill>
              <a:latin typeface="Univers" panose="020B0503020202020204" pitchFamily="34" charset="0"/>
            </a:endParaRPr>
          </a:p>
        </p:txBody>
      </p:sp>
      <p:pic>
        <p:nvPicPr>
          <p:cNvPr id="13" name="Grafik 12" descr="Ein Bild, das Muster, Rechteck, Quadrat, rot enthält.&#10;&#10;Automatisch generierte Beschreibung">
            <a:extLst>
              <a:ext uri="{FF2B5EF4-FFF2-40B4-BE49-F238E27FC236}">
                <a16:creationId xmlns:a16="http://schemas.microsoft.com/office/drawing/2014/main" id="{9E84593E-9E82-FA49-B030-7B124748A6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33724" y="4914932"/>
            <a:ext cx="1811587" cy="1811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0794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ABF Schweiz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E30712"/>
      </a:accent1>
      <a:accent2>
        <a:srgbClr val="E30712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1339</Words>
  <Application>Microsoft Macintosh PowerPoint</Application>
  <PresentationFormat>Breitbild</PresentationFormat>
  <Paragraphs>134</Paragraphs>
  <Slides>12</Slides>
  <Notes>12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18" baseType="lpstr">
      <vt:lpstr>-apple-system</vt:lpstr>
      <vt:lpstr>Arial</vt:lpstr>
      <vt:lpstr>Calibri</vt:lpstr>
      <vt:lpstr>Calibri Light</vt:lpstr>
      <vt:lpstr>Univers</vt:lpstr>
      <vt:lpstr>Office</vt:lpstr>
      <vt:lpstr>  Aktionsbündnis freie Schweiz:  Weshalb aktives Handeln so entscheidend ist.  </vt:lpstr>
      <vt:lpstr>Unsere Freiheit und Selbstbestimmung sind in Gefahr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ABF Schweiz steht ein für eine Schweiz ohne WHO-Pandemievertrag, Internationale Gesundheitsvorschriften und ohne revidiertes Epidemiengesetz. </vt:lpstr>
      <vt:lpstr>Online Petition Opting-out IGV</vt:lpstr>
      <vt:lpstr>Werden Sie Mitglied im Freundeskreis von ABF Schweiz</vt:lpstr>
      <vt:lpstr>Wir handeln.  Handeln auch Sie!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Unsere Freiheit und Selbstbestimmung sind in Gefahr  </dc:title>
  <dc:creator>Nadja Haddon</dc:creator>
  <cp:lastModifiedBy>Monika Henninger</cp:lastModifiedBy>
  <cp:revision>43</cp:revision>
  <cp:lastPrinted>2025-03-20T21:28:34Z</cp:lastPrinted>
  <dcterms:created xsi:type="dcterms:W3CDTF">2024-12-09T16:43:49Z</dcterms:created>
  <dcterms:modified xsi:type="dcterms:W3CDTF">2025-04-15T13:24:02Z</dcterms:modified>
</cp:coreProperties>
</file>